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65" r:id="rId2"/>
    <p:sldId id="398" r:id="rId3"/>
    <p:sldId id="366" r:id="rId4"/>
    <p:sldId id="401" r:id="rId5"/>
    <p:sldId id="322" r:id="rId6"/>
    <p:sldId id="374" r:id="rId7"/>
    <p:sldId id="402" r:id="rId8"/>
    <p:sldId id="375" r:id="rId9"/>
    <p:sldId id="403" r:id="rId10"/>
    <p:sldId id="404" r:id="rId11"/>
    <p:sldId id="405" r:id="rId12"/>
    <p:sldId id="406" r:id="rId13"/>
    <p:sldId id="407" r:id="rId14"/>
    <p:sldId id="408" r:id="rId15"/>
  </p:sldIdLst>
  <p:sldSz cx="7772400" cy="10058400"/>
  <p:notesSz cx="7315200" cy="9601200"/>
  <p:custDataLst>
    <p:tags r:id="rId18"/>
  </p:custDataLst>
  <p:defaultTextStyle>
    <a:defPPr>
      <a:defRPr lang="en-US"/>
    </a:defPPr>
    <a:lvl1pPr marL="0" algn="l" defTabSz="1018705" rtl="0" eaLnBrk="1" latinLnBrk="0" hangingPunct="1">
      <a:defRPr sz="2000" kern="1200">
        <a:solidFill>
          <a:schemeClr val="tx1"/>
        </a:solidFill>
        <a:latin typeface="+mn-lt"/>
        <a:ea typeface="+mn-ea"/>
        <a:cs typeface="+mn-cs"/>
      </a:defRPr>
    </a:lvl1pPr>
    <a:lvl2pPr marL="509352" algn="l" defTabSz="1018705" rtl="0" eaLnBrk="1" latinLnBrk="0" hangingPunct="1">
      <a:defRPr sz="2000" kern="1200">
        <a:solidFill>
          <a:schemeClr val="tx1"/>
        </a:solidFill>
        <a:latin typeface="+mn-lt"/>
        <a:ea typeface="+mn-ea"/>
        <a:cs typeface="+mn-cs"/>
      </a:defRPr>
    </a:lvl2pPr>
    <a:lvl3pPr marL="1018705" algn="l" defTabSz="1018705" rtl="0" eaLnBrk="1" latinLnBrk="0" hangingPunct="1">
      <a:defRPr sz="2000" kern="1200">
        <a:solidFill>
          <a:schemeClr val="tx1"/>
        </a:solidFill>
        <a:latin typeface="+mn-lt"/>
        <a:ea typeface="+mn-ea"/>
        <a:cs typeface="+mn-cs"/>
      </a:defRPr>
    </a:lvl3pPr>
    <a:lvl4pPr marL="1528058" algn="l" defTabSz="1018705" rtl="0" eaLnBrk="1" latinLnBrk="0" hangingPunct="1">
      <a:defRPr sz="2000" kern="1200">
        <a:solidFill>
          <a:schemeClr val="tx1"/>
        </a:solidFill>
        <a:latin typeface="+mn-lt"/>
        <a:ea typeface="+mn-ea"/>
        <a:cs typeface="+mn-cs"/>
      </a:defRPr>
    </a:lvl4pPr>
    <a:lvl5pPr marL="2037411" algn="l" defTabSz="1018705" rtl="0" eaLnBrk="1" latinLnBrk="0" hangingPunct="1">
      <a:defRPr sz="2000" kern="1200">
        <a:solidFill>
          <a:schemeClr val="tx1"/>
        </a:solidFill>
        <a:latin typeface="+mn-lt"/>
        <a:ea typeface="+mn-ea"/>
        <a:cs typeface="+mn-cs"/>
      </a:defRPr>
    </a:lvl5pPr>
    <a:lvl6pPr marL="2546764" algn="l" defTabSz="1018705" rtl="0" eaLnBrk="1" latinLnBrk="0" hangingPunct="1">
      <a:defRPr sz="2000" kern="1200">
        <a:solidFill>
          <a:schemeClr val="tx1"/>
        </a:solidFill>
        <a:latin typeface="+mn-lt"/>
        <a:ea typeface="+mn-ea"/>
        <a:cs typeface="+mn-cs"/>
      </a:defRPr>
    </a:lvl6pPr>
    <a:lvl7pPr marL="3056116" algn="l" defTabSz="1018705" rtl="0" eaLnBrk="1" latinLnBrk="0" hangingPunct="1">
      <a:defRPr sz="2000" kern="1200">
        <a:solidFill>
          <a:schemeClr val="tx1"/>
        </a:solidFill>
        <a:latin typeface="+mn-lt"/>
        <a:ea typeface="+mn-ea"/>
        <a:cs typeface="+mn-cs"/>
      </a:defRPr>
    </a:lvl7pPr>
    <a:lvl8pPr marL="3565469" algn="l" defTabSz="1018705" rtl="0" eaLnBrk="1" latinLnBrk="0" hangingPunct="1">
      <a:defRPr sz="2000" kern="1200">
        <a:solidFill>
          <a:schemeClr val="tx1"/>
        </a:solidFill>
        <a:latin typeface="+mn-lt"/>
        <a:ea typeface="+mn-ea"/>
        <a:cs typeface="+mn-cs"/>
      </a:defRPr>
    </a:lvl8pPr>
    <a:lvl9pPr marL="4074821" algn="l" defTabSz="1018705"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859C"/>
    <a:srgbClr val="B2C1DB"/>
    <a:srgbClr val="ADA376"/>
    <a:srgbClr val="E6A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05" autoAdjust="0"/>
    <p:restoredTop sz="94618" autoAdjust="0"/>
  </p:normalViewPr>
  <p:slideViewPr>
    <p:cSldViewPr>
      <p:cViewPr varScale="1">
        <p:scale>
          <a:sx n="75" d="100"/>
          <a:sy n="75" d="100"/>
        </p:scale>
        <p:origin x="-3114" y="-90"/>
      </p:cViewPr>
      <p:guideLst>
        <p:guide orient="horz" pos="311"/>
        <p:guide orient="horz" pos="6025"/>
        <p:guide orient="horz" pos="809"/>
        <p:guide orient="horz" pos="3292"/>
        <p:guide orient="horz" pos="912"/>
        <p:guide orient="horz" pos="1056"/>
        <p:guide orient="horz" pos="435"/>
        <p:guide pos="240"/>
        <p:guide pos="4656"/>
        <p:guide pos="2448"/>
        <p:guide pos="2652"/>
        <p:guide pos="415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howGuides="1">
      <p:cViewPr varScale="1">
        <p:scale>
          <a:sx n="59" d="100"/>
          <a:sy n="59" d="100"/>
        </p:scale>
        <p:origin x="-3154" y="-67"/>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BBC0A080-0903-446B-914C-52ADC9435DEF}" type="datetimeFigureOut">
              <a:rPr lang="en-US" smtClean="0"/>
              <a:pPr/>
              <a:t>6/15/2016</a:t>
            </a:fld>
            <a:endParaRPr lang="en-US" dirty="0"/>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C20F6AA-F655-4B67-8131-A09D08D187E9}"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20" cy="480060"/>
          </a:xfrm>
          <a:prstGeom prst="rect">
            <a:avLst/>
          </a:prstGeom>
        </p:spPr>
        <p:txBody>
          <a:bodyPr vert="horz" lIns="96637" tIns="48318" rIns="96637" bIns="48318" rtlCol="0"/>
          <a:lstStyle>
            <a:lvl1pPr algn="l">
              <a:defRPr sz="1200"/>
            </a:lvl1pPr>
          </a:lstStyle>
          <a:p>
            <a:endParaRPr lang="en-US" dirty="0"/>
          </a:p>
        </p:txBody>
      </p:sp>
      <p:sp>
        <p:nvSpPr>
          <p:cNvPr id="3" name="Date Placeholder 2"/>
          <p:cNvSpPr>
            <a:spLocks noGrp="1"/>
          </p:cNvSpPr>
          <p:nvPr>
            <p:ph type="dt" idx="1"/>
          </p:nvPr>
        </p:nvSpPr>
        <p:spPr>
          <a:xfrm>
            <a:off x="4143590" y="0"/>
            <a:ext cx="3169920" cy="480060"/>
          </a:xfrm>
          <a:prstGeom prst="rect">
            <a:avLst/>
          </a:prstGeom>
        </p:spPr>
        <p:txBody>
          <a:bodyPr vert="horz" lIns="96637" tIns="48318" rIns="96637" bIns="48318" rtlCol="0"/>
          <a:lstStyle>
            <a:lvl1pPr algn="r">
              <a:defRPr sz="1200"/>
            </a:lvl1pPr>
          </a:lstStyle>
          <a:p>
            <a:fld id="{8827937F-49A1-4568-8947-7119197E9370}" type="datetimeFigureOut">
              <a:rPr lang="en-US" smtClean="0"/>
              <a:pPr/>
              <a:t>6/15/2016</a:t>
            </a:fld>
            <a:endParaRPr lang="en-US" dirty="0"/>
          </a:p>
        </p:txBody>
      </p:sp>
      <p:sp>
        <p:nvSpPr>
          <p:cNvPr id="4" name="Slide Image Placeholder 3"/>
          <p:cNvSpPr>
            <a:spLocks noGrp="1" noRot="1" noChangeAspect="1"/>
          </p:cNvSpPr>
          <p:nvPr>
            <p:ph type="sldImg" idx="2"/>
          </p:nvPr>
        </p:nvSpPr>
        <p:spPr>
          <a:xfrm>
            <a:off x="2266950" y="719138"/>
            <a:ext cx="2781300" cy="3600450"/>
          </a:xfrm>
          <a:prstGeom prst="rect">
            <a:avLst/>
          </a:prstGeom>
          <a:noFill/>
          <a:ln w="12700">
            <a:solidFill>
              <a:prstClr val="black"/>
            </a:solidFill>
          </a:ln>
        </p:spPr>
        <p:txBody>
          <a:bodyPr vert="horz" lIns="96637" tIns="48318" rIns="96637" bIns="48318"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37" tIns="48318" rIns="96637" bIns="483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119475"/>
            <a:ext cx="3169920" cy="480060"/>
          </a:xfrm>
          <a:prstGeom prst="rect">
            <a:avLst/>
          </a:prstGeom>
        </p:spPr>
        <p:txBody>
          <a:bodyPr vert="horz" lIns="96637" tIns="48318" rIns="96637" bIns="483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90" y="9119475"/>
            <a:ext cx="3169920" cy="480060"/>
          </a:xfrm>
          <a:prstGeom prst="rect">
            <a:avLst/>
          </a:prstGeom>
        </p:spPr>
        <p:txBody>
          <a:bodyPr vert="horz" lIns="96637" tIns="48318" rIns="96637" bIns="48318" rtlCol="0" anchor="b"/>
          <a:lstStyle>
            <a:lvl1pPr algn="r">
              <a:defRPr sz="1200"/>
            </a:lvl1pPr>
          </a:lstStyle>
          <a:p>
            <a:fld id="{4F5B9915-DE96-4DEF-8F9E-361FDCAFF1C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1018705" rtl="0" eaLnBrk="1" latinLnBrk="0" hangingPunct="1">
      <a:defRPr sz="1300" kern="1200">
        <a:solidFill>
          <a:schemeClr val="tx1"/>
        </a:solidFill>
        <a:latin typeface="+mn-lt"/>
        <a:ea typeface="+mn-ea"/>
        <a:cs typeface="+mn-cs"/>
      </a:defRPr>
    </a:lvl1pPr>
    <a:lvl2pPr marL="509352" algn="l" defTabSz="1018705" rtl="0" eaLnBrk="1" latinLnBrk="0" hangingPunct="1">
      <a:defRPr sz="1300" kern="1200">
        <a:solidFill>
          <a:schemeClr val="tx1"/>
        </a:solidFill>
        <a:latin typeface="+mn-lt"/>
        <a:ea typeface="+mn-ea"/>
        <a:cs typeface="+mn-cs"/>
      </a:defRPr>
    </a:lvl2pPr>
    <a:lvl3pPr marL="1018705" algn="l" defTabSz="1018705" rtl="0" eaLnBrk="1" latinLnBrk="0" hangingPunct="1">
      <a:defRPr sz="1300" kern="1200">
        <a:solidFill>
          <a:schemeClr val="tx1"/>
        </a:solidFill>
        <a:latin typeface="+mn-lt"/>
        <a:ea typeface="+mn-ea"/>
        <a:cs typeface="+mn-cs"/>
      </a:defRPr>
    </a:lvl3pPr>
    <a:lvl4pPr marL="1528058" algn="l" defTabSz="1018705" rtl="0" eaLnBrk="1" latinLnBrk="0" hangingPunct="1">
      <a:defRPr sz="1300" kern="1200">
        <a:solidFill>
          <a:schemeClr val="tx1"/>
        </a:solidFill>
        <a:latin typeface="+mn-lt"/>
        <a:ea typeface="+mn-ea"/>
        <a:cs typeface="+mn-cs"/>
      </a:defRPr>
    </a:lvl4pPr>
    <a:lvl5pPr marL="2037411" algn="l" defTabSz="1018705" rtl="0" eaLnBrk="1" latinLnBrk="0" hangingPunct="1">
      <a:defRPr sz="1300" kern="1200">
        <a:solidFill>
          <a:schemeClr val="tx1"/>
        </a:solidFill>
        <a:latin typeface="+mn-lt"/>
        <a:ea typeface="+mn-ea"/>
        <a:cs typeface="+mn-cs"/>
      </a:defRPr>
    </a:lvl5pPr>
    <a:lvl6pPr marL="2546764" algn="l" defTabSz="1018705" rtl="0" eaLnBrk="1" latinLnBrk="0" hangingPunct="1">
      <a:defRPr sz="1300" kern="1200">
        <a:solidFill>
          <a:schemeClr val="tx1"/>
        </a:solidFill>
        <a:latin typeface="+mn-lt"/>
        <a:ea typeface="+mn-ea"/>
        <a:cs typeface="+mn-cs"/>
      </a:defRPr>
    </a:lvl6pPr>
    <a:lvl7pPr marL="3056116" algn="l" defTabSz="1018705" rtl="0" eaLnBrk="1" latinLnBrk="0" hangingPunct="1">
      <a:defRPr sz="1300" kern="1200">
        <a:solidFill>
          <a:schemeClr val="tx1"/>
        </a:solidFill>
        <a:latin typeface="+mn-lt"/>
        <a:ea typeface="+mn-ea"/>
        <a:cs typeface="+mn-cs"/>
      </a:defRPr>
    </a:lvl7pPr>
    <a:lvl8pPr marL="3565469" algn="l" defTabSz="1018705" rtl="0" eaLnBrk="1" latinLnBrk="0" hangingPunct="1">
      <a:defRPr sz="1300" kern="1200">
        <a:solidFill>
          <a:schemeClr val="tx1"/>
        </a:solidFill>
        <a:latin typeface="+mn-lt"/>
        <a:ea typeface="+mn-ea"/>
        <a:cs typeface="+mn-cs"/>
      </a:defRPr>
    </a:lvl8pPr>
    <a:lvl9pPr marL="4074821" algn="l" defTabSz="1018705"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3292" y="493059"/>
            <a:ext cx="7065818" cy="603038"/>
          </a:xfrm>
        </p:spPr>
        <p:txBody>
          <a:bodyPr>
            <a:normAutofit/>
          </a:bodyPr>
          <a:lstStyle>
            <a:lvl1pPr>
              <a:defRPr sz="1800">
                <a:solidFill>
                  <a:srgbClr val="32859C"/>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3292" y="1281955"/>
            <a:ext cx="7065818" cy="6638079"/>
          </a:xfrm>
        </p:spPr>
        <p:txBody>
          <a:bodyPr>
            <a:normAutofit/>
          </a:bodyPr>
          <a:lstStyle>
            <a:lvl1pPr algn="l" defTabSz="1018705" rtl="0" eaLnBrk="1" latinLnBrk="0" hangingPunct="1">
              <a:lnSpc>
                <a:spcPct val="150000"/>
              </a:lnSpc>
              <a:spcBef>
                <a:spcPct val="20000"/>
              </a:spcBef>
              <a:buFont typeface="Arial" pitchFamily="34" charset="0"/>
              <a:buNone/>
              <a:defRPr lang="en-US" sz="1000" kern="1200" dirty="0" smtClean="0">
                <a:solidFill>
                  <a:schemeClr val="tx1"/>
                </a:solidFill>
                <a:latin typeface="Tahoma" pitchFamily="34" charset="0"/>
                <a:ea typeface="Tahoma" pitchFamily="34" charset="0"/>
                <a:cs typeface="Tahoma" pitchFamily="34" charset="0"/>
              </a:defRPr>
            </a:lvl1pPr>
            <a:lvl2pPr algn="l" defTabSz="1018705" rtl="0" eaLnBrk="1" latinLnBrk="0" hangingPunct="1">
              <a:lnSpc>
                <a:spcPct val="150000"/>
              </a:lnSpc>
              <a:spcBef>
                <a:spcPct val="20000"/>
              </a:spcBef>
              <a:buFont typeface="Arial" pitchFamily="34" charset="0"/>
              <a:buNone/>
              <a:defRPr lang="en-US" sz="1000" kern="1200" dirty="0" smtClean="0">
                <a:solidFill>
                  <a:schemeClr val="tx1"/>
                </a:solidFill>
                <a:latin typeface="Tahoma" pitchFamily="34" charset="0"/>
                <a:ea typeface="Tahoma" pitchFamily="34" charset="0"/>
                <a:cs typeface="Tahoma" pitchFamily="34" charset="0"/>
              </a:defRPr>
            </a:lvl2pPr>
            <a:lvl3pPr algn="l" defTabSz="1018705" rtl="0" eaLnBrk="1" latinLnBrk="0" hangingPunct="1">
              <a:lnSpc>
                <a:spcPct val="150000"/>
              </a:lnSpc>
              <a:spcBef>
                <a:spcPct val="20000"/>
              </a:spcBef>
              <a:buFont typeface="Arial" pitchFamily="34" charset="0"/>
              <a:buNone/>
              <a:defRPr lang="en-US" sz="1000" kern="1200" dirty="0" smtClean="0">
                <a:solidFill>
                  <a:schemeClr val="tx1"/>
                </a:solidFill>
                <a:latin typeface="Tahoma" pitchFamily="34" charset="0"/>
                <a:ea typeface="Tahoma" pitchFamily="34" charset="0"/>
                <a:cs typeface="Tahoma" pitchFamily="34" charset="0"/>
              </a:defRPr>
            </a:lvl3pPr>
            <a:lvl4pPr algn="l" defTabSz="1018705" rtl="0" eaLnBrk="1" latinLnBrk="0" hangingPunct="1">
              <a:lnSpc>
                <a:spcPct val="150000"/>
              </a:lnSpc>
              <a:spcBef>
                <a:spcPct val="20000"/>
              </a:spcBef>
              <a:buFont typeface="Arial" pitchFamily="34" charset="0"/>
              <a:buNone/>
              <a:defRPr lang="en-US" sz="1000" kern="1200" dirty="0" smtClean="0">
                <a:solidFill>
                  <a:schemeClr val="tx1"/>
                </a:solidFill>
                <a:latin typeface="Tahoma" pitchFamily="34" charset="0"/>
                <a:ea typeface="Tahoma" pitchFamily="34" charset="0"/>
                <a:cs typeface="Tahoma" pitchFamily="34" charset="0"/>
              </a:defRPr>
            </a:lvl4pPr>
            <a:lvl5pPr algn="l" defTabSz="1018705" rtl="0" eaLnBrk="1" latinLnBrk="0" hangingPunct="1">
              <a:lnSpc>
                <a:spcPct val="150000"/>
              </a:lnSpc>
              <a:spcBef>
                <a:spcPct val="20000"/>
              </a:spcBef>
              <a:buFont typeface="Arial" pitchFamily="34" charset="0"/>
              <a:buNone/>
              <a:defRPr lang="en-US" sz="1000" kern="1200" dirty="0">
                <a:solidFill>
                  <a:schemeClr val="tx1"/>
                </a:solidFill>
                <a:latin typeface="Tahoma" pitchFamily="34" charset="0"/>
                <a:ea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6672350" y="9565343"/>
            <a:ext cx="746760" cy="228599"/>
          </a:xfrm>
          <a:prstGeom prst="rect">
            <a:avLst/>
          </a:prstGeom>
        </p:spPr>
        <p:txBody>
          <a:bodyPr vert="horz" lIns="101870" tIns="50935" rIns="101870" bIns="50935" rtlCol="0" anchor="ctr"/>
          <a:lstStyle>
            <a:lvl1pPr algn="r">
              <a:defRPr sz="900">
                <a:solidFill>
                  <a:schemeClr val="tx1"/>
                </a:solidFill>
                <a:latin typeface="Tahoma" pitchFamily="34" charset="0"/>
                <a:ea typeface="Tahoma" pitchFamily="34" charset="0"/>
                <a:cs typeface="Tahoma" pitchFamily="34" charset="0"/>
              </a:defRPr>
            </a:lvl1pPr>
          </a:lstStyle>
          <a:p>
            <a:fld id="{295DE74A-E69D-49D7-94C3-77DF3BF3DD6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200400"/>
            <a:ext cx="6301740" cy="2156036"/>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09352" indent="0" algn="ctr">
              <a:buNone/>
              <a:defRPr>
                <a:solidFill>
                  <a:schemeClr val="tx1">
                    <a:tint val="75000"/>
                  </a:schemeClr>
                </a:solidFill>
              </a:defRPr>
            </a:lvl2pPr>
            <a:lvl3pPr marL="1018705" indent="0" algn="ctr">
              <a:buNone/>
              <a:defRPr>
                <a:solidFill>
                  <a:schemeClr val="tx1">
                    <a:tint val="75000"/>
                  </a:schemeClr>
                </a:solidFill>
              </a:defRPr>
            </a:lvl3pPr>
            <a:lvl4pPr marL="1528058" indent="0" algn="ctr">
              <a:buNone/>
              <a:defRPr>
                <a:solidFill>
                  <a:schemeClr val="tx1">
                    <a:tint val="75000"/>
                  </a:schemeClr>
                </a:solidFill>
              </a:defRPr>
            </a:lvl4pPr>
            <a:lvl5pPr marL="2037411" indent="0" algn="ctr">
              <a:buNone/>
              <a:defRPr>
                <a:solidFill>
                  <a:schemeClr val="tx1">
                    <a:tint val="75000"/>
                  </a:schemeClr>
                </a:solidFill>
              </a:defRPr>
            </a:lvl5pPr>
            <a:lvl6pPr marL="2546764" indent="0" algn="ctr">
              <a:buNone/>
              <a:defRPr>
                <a:solidFill>
                  <a:schemeClr val="tx1">
                    <a:tint val="75000"/>
                  </a:schemeClr>
                </a:solidFill>
              </a:defRPr>
            </a:lvl6pPr>
            <a:lvl7pPr marL="3056116" indent="0" algn="ctr">
              <a:buNone/>
              <a:defRPr>
                <a:solidFill>
                  <a:schemeClr val="tx1">
                    <a:tint val="75000"/>
                  </a:schemeClr>
                </a:solidFill>
              </a:defRPr>
            </a:lvl7pPr>
            <a:lvl8pPr marL="3565469" indent="0" algn="ctr">
              <a:buNone/>
              <a:defRPr>
                <a:solidFill>
                  <a:schemeClr val="tx1">
                    <a:tint val="75000"/>
                  </a:schemeClr>
                </a:solidFill>
              </a:defRPr>
            </a:lvl8pPr>
            <a:lvl9pPr marL="4074821"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6672350" y="9565343"/>
            <a:ext cx="746760" cy="228599"/>
          </a:xfrm>
          <a:prstGeom prst="rect">
            <a:avLst/>
          </a:prstGeom>
        </p:spPr>
        <p:txBody>
          <a:bodyPr vert="horz" lIns="101870" tIns="50935" rIns="101870" bIns="50935" rtlCol="0" anchor="ctr"/>
          <a:lstStyle>
            <a:lvl1pPr algn="r">
              <a:defRPr sz="900">
                <a:solidFill>
                  <a:schemeClr val="tx1"/>
                </a:solidFill>
                <a:latin typeface="Tahoma" pitchFamily="34" charset="0"/>
                <a:ea typeface="Tahoma" pitchFamily="34" charset="0"/>
                <a:cs typeface="Tahoma" pitchFamily="34" charset="0"/>
              </a:defRPr>
            </a:lvl1pPr>
          </a:lstStyle>
          <a:p>
            <a:fld id="{295DE74A-E69D-49D7-94C3-77DF3BF3DD6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3292" y="493059"/>
            <a:ext cx="6469379" cy="686858"/>
          </a:xfrm>
        </p:spPr>
        <p:txBody>
          <a:bodyPr>
            <a:normAutofit/>
          </a:bodyPr>
          <a:lstStyle>
            <a:lvl1pPr>
              <a:defRPr sz="1800">
                <a:solidFill>
                  <a:srgbClr val="32859C"/>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4"/>
          </p:nvPr>
        </p:nvSpPr>
        <p:spPr>
          <a:xfrm>
            <a:off x="6672350" y="9565343"/>
            <a:ext cx="746760" cy="228599"/>
          </a:xfrm>
          <a:prstGeom prst="rect">
            <a:avLst/>
          </a:prstGeom>
        </p:spPr>
        <p:txBody>
          <a:bodyPr vert="horz" lIns="101870" tIns="50935" rIns="101870" bIns="50935" rtlCol="0" anchor="ctr"/>
          <a:lstStyle>
            <a:lvl1pPr algn="r">
              <a:defRPr sz="900">
                <a:solidFill>
                  <a:schemeClr val="tx1"/>
                </a:solidFill>
                <a:latin typeface="Tahoma" pitchFamily="34" charset="0"/>
                <a:ea typeface="Tahoma" pitchFamily="34" charset="0"/>
                <a:cs typeface="Tahoma" pitchFamily="34" charset="0"/>
              </a:defRPr>
            </a:lvl1pPr>
          </a:lstStyle>
          <a:p>
            <a:fld id="{295DE74A-E69D-49D7-94C3-77DF3BF3DD6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6672350" y="9565343"/>
            <a:ext cx="746760" cy="228599"/>
          </a:xfrm>
          <a:prstGeom prst="rect">
            <a:avLst/>
          </a:prstGeom>
        </p:spPr>
        <p:txBody>
          <a:bodyPr vert="horz" lIns="101870" tIns="50935" rIns="101870" bIns="50935" rtlCol="0" anchor="ctr"/>
          <a:lstStyle>
            <a:lvl1pPr algn="r">
              <a:defRPr sz="900">
                <a:solidFill>
                  <a:schemeClr val="tx1"/>
                </a:solidFill>
                <a:latin typeface="Tahoma" pitchFamily="34" charset="0"/>
                <a:ea typeface="Tahoma" pitchFamily="34" charset="0"/>
                <a:cs typeface="Tahoma" pitchFamily="34" charset="0"/>
              </a:defRPr>
            </a:lvl1pPr>
          </a:lstStyle>
          <a:p>
            <a:fld id="{295DE74A-E69D-49D7-94C3-77DF3BF3DD6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226243" y="537846"/>
            <a:ext cx="1311593" cy="1144143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291467" y="537846"/>
            <a:ext cx="3805238" cy="1144143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4"/>
          </p:nvPr>
        </p:nvSpPr>
        <p:spPr>
          <a:xfrm>
            <a:off x="6672350" y="9565343"/>
            <a:ext cx="746760" cy="228599"/>
          </a:xfrm>
          <a:prstGeom prst="rect">
            <a:avLst/>
          </a:prstGeom>
        </p:spPr>
        <p:txBody>
          <a:bodyPr vert="horz" lIns="101870" tIns="50935" rIns="101870" bIns="50935" rtlCol="0" anchor="ctr"/>
          <a:lstStyle>
            <a:lvl1pPr algn="r">
              <a:defRPr sz="900">
                <a:solidFill>
                  <a:schemeClr val="tx1"/>
                </a:solidFill>
                <a:latin typeface="Tahoma" pitchFamily="34" charset="0"/>
                <a:ea typeface="Tahoma" pitchFamily="34" charset="0"/>
                <a:cs typeface="Tahoma" pitchFamily="34" charset="0"/>
              </a:defRPr>
            </a:lvl1pPr>
          </a:lstStyle>
          <a:p>
            <a:fld id="{295DE74A-E69D-49D7-94C3-77DF3BF3DD6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266700" y="9564688"/>
            <a:ext cx="6125084" cy="207731"/>
          </a:xfrm>
          <a:prstGeom prst="rect">
            <a:avLst/>
          </a:prstGeom>
          <a:noFill/>
          <a:ln w="12700">
            <a:noFill/>
            <a:miter lim="800000"/>
            <a:headEnd/>
            <a:tailEnd/>
          </a:ln>
          <a:effectLst/>
        </p:spPr>
        <p:txBody>
          <a:bodyPr wrap="none" lIns="100811" tIns="49521" rIns="100811" bIns="49521">
            <a:spAutoFit/>
          </a:bodyPr>
          <a:lstStyle/>
          <a:p>
            <a:r>
              <a:rPr lang="en-US" sz="700" i="0" dirty="0" smtClean="0">
                <a:solidFill>
                  <a:schemeClr val="tx1"/>
                </a:solidFill>
                <a:latin typeface="Tahoma" pitchFamily="34" charset="0"/>
              </a:rPr>
              <a:t>Survey Items</a:t>
            </a:r>
            <a:r>
              <a:rPr lang="en-US" sz="700" i="0" baseline="0" dirty="0" smtClean="0">
                <a:solidFill>
                  <a:schemeClr val="tx1"/>
                </a:solidFill>
                <a:latin typeface="Tahoma" pitchFamily="34" charset="0"/>
              </a:rPr>
              <a:t> </a:t>
            </a:r>
            <a:r>
              <a:rPr lang="en-US" sz="700" i="0" dirty="0" smtClean="0">
                <a:solidFill>
                  <a:schemeClr val="tx1"/>
                </a:solidFill>
                <a:latin typeface="Tahoma" pitchFamily="34" charset="0"/>
              </a:rPr>
              <a:t>© 2013</a:t>
            </a:r>
            <a:r>
              <a:rPr lang="en-US" sz="700" i="0" baseline="0" dirty="0" smtClean="0">
                <a:solidFill>
                  <a:schemeClr val="tx1"/>
                </a:solidFill>
                <a:latin typeface="Tahoma" pitchFamily="34" charset="0"/>
              </a:rPr>
              <a:t> Everett Public Schools. Report and visual representation </a:t>
            </a:r>
            <a:r>
              <a:rPr lang="en-US" sz="700" i="0" dirty="0" smtClean="0">
                <a:solidFill>
                  <a:schemeClr val="tx1"/>
                </a:solidFill>
                <a:latin typeface="Tahoma" pitchFamily="34" charset="0"/>
              </a:rPr>
              <a:t>© 2013</a:t>
            </a:r>
            <a:r>
              <a:rPr lang="en-US" sz="700" i="0" baseline="0" dirty="0" smtClean="0">
                <a:solidFill>
                  <a:schemeClr val="tx1"/>
                </a:solidFill>
                <a:latin typeface="Tahoma" pitchFamily="34" charset="0"/>
              </a:rPr>
              <a:t> </a:t>
            </a:r>
            <a:r>
              <a:rPr lang="en-US" sz="700" i="0" dirty="0" smtClean="0">
                <a:solidFill>
                  <a:schemeClr val="tx1"/>
                </a:solidFill>
                <a:latin typeface="Tahoma" pitchFamily="34" charset="0"/>
              </a:rPr>
              <a:t>Center </a:t>
            </a:r>
            <a:r>
              <a:rPr lang="en-US" sz="700" i="0" dirty="0">
                <a:solidFill>
                  <a:schemeClr val="tx1"/>
                </a:solidFill>
                <a:latin typeface="Tahoma" pitchFamily="34" charset="0"/>
              </a:rPr>
              <a:t>for Educational Effectiveness, </a:t>
            </a:r>
            <a:r>
              <a:rPr lang="en-US" sz="700" i="0" dirty="0" smtClean="0">
                <a:solidFill>
                  <a:schemeClr val="tx1"/>
                </a:solidFill>
                <a:latin typeface="Tahoma" pitchFamily="34" charset="0"/>
              </a:rPr>
              <a:t>Inc. All Rights Reserved</a:t>
            </a:r>
            <a:r>
              <a:rPr lang="en-US" sz="700" i="0" dirty="0" smtClean="0">
                <a:solidFill>
                  <a:schemeClr val="tx1"/>
                </a:solidFill>
                <a:latin typeface="Helvetica" pitchFamily="34" charset="0"/>
              </a:rPr>
              <a:t>.</a:t>
            </a:r>
            <a:endParaRPr lang="en-US" sz="700" i="0" dirty="0">
              <a:solidFill>
                <a:schemeClr val="tx1"/>
              </a:solidFill>
              <a:latin typeface="Helvetica" pitchFamily="34" charset="0"/>
            </a:endParaRPr>
          </a:p>
        </p:txBody>
      </p:sp>
      <p:sp>
        <p:nvSpPr>
          <p:cNvPr id="2" name="Title Placeholder 1"/>
          <p:cNvSpPr>
            <a:spLocks noGrp="1"/>
          </p:cNvSpPr>
          <p:nvPr>
            <p:ph type="title"/>
          </p:nvPr>
        </p:nvSpPr>
        <p:spPr>
          <a:xfrm>
            <a:off x="353292" y="493059"/>
            <a:ext cx="7065818" cy="603038"/>
          </a:xfrm>
          <a:prstGeom prst="rect">
            <a:avLst/>
          </a:prstGeom>
        </p:spPr>
        <p:txBody>
          <a:bodyPr vert="horz" lIns="101870" tIns="50935" rIns="101870" bIns="50935"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53292" y="1281955"/>
            <a:ext cx="7065818" cy="6638079"/>
          </a:xfrm>
          <a:prstGeom prst="rect">
            <a:avLst/>
          </a:prstGeom>
        </p:spPr>
        <p:txBody>
          <a:bodyPr vert="horz" lIns="101870" tIns="50935" rIns="101870" bIns="50935"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672350" y="9565343"/>
            <a:ext cx="746760" cy="188257"/>
          </a:xfrm>
          <a:prstGeom prst="rect">
            <a:avLst/>
          </a:prstGeom>
        </p:spPr>
        <p:txBody>
          <a:bodyPr vert="horz" lIns="101870" tIns="50935" rIns="101870" bIns="50935" rtlCol="0" anchor="ctr"/>
          <a:lstStyle>
            <a:lvl1pPr algn="r">
              <a:defRPr sz="900">
                <a:solidFill>
                  <a:schemeClr val="tx1"/>
                </a:solidFill>
                <a:latin typeface="Tahoma" pitchFamily="34" charset="0"/>
                <a:ea typeface="Tahoma" pitchFamily="34" charset="0"/>
                <a:cs typeface="Tahoma" pitchFamily="34" charset="0"/>
              </a:defRPr>
            </a:lvl1pPr>
          </a:lstStyle>
          <a:p>
            <a:fld id="{295DE74A-E69D-49D7-94C3-77DF3BF3DD67}" type="slidenum">
              <a:rPr lang="en-US" smtClean="0"/>
              <a:pPr/>
              <a:t>‹#›</a:t>
            </a:fld>
            <a:endParaRPr lang="en-US" dirty="0"/>
          </a:p>
        </p:txBody>
      </p:sp>
      <p:cxnSp>
        <p:nvCxnSpPr>
          <p:cNvPr id="9" name="Straight Connector 8"/>
          <p:cNvCxnSpPr/>
          <p:nvPr userDrawn="1"/>
        </p:nvCxnSpPr>
        <p:spPr>
          <a:xfrm>
            <a:off x="353292" y="479612"/>
            <a:ext cx="7065818" cy="0"/>
          </a:xfrm>
          <a:prstGeom prst="line">
            <a:avLst/>
          </a:prstGeom>
          <a:ln>
            <a:solidFill>
              <a:srgbClr val="32859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353292" y="9565342"/>
            <a:ext cx="7065818" cy="0"/>
          </a:xfrm>
          <a:prstGeom prst="line">
            <a:avLst/>
          </a:prstGeom>
          <a:ln>
            <a:solidFill>
              <a:srgbClr val="32859C"/>
            </a:solidFill>
          </a:ln>
        </p:spPr>
        <p:style>
          <a:lnRef idx="1">
            <a:schemeClr val="accent1"/>
          </a:lnRef>
          <a:fillRef idx="0">
            <a:schemeClr val="accent1"/>
          </a:fillRef>
          <a:effectRef idx="0">
            <a:schemeClr val="accent1"/>
          </a:effectRef>
          <a:fontRef idx="minor">
            <a:schemeClr val="tx1"/>
          </a:fontRef>
        </p:style>
      </p:cxnSp>
      <p:pic>
        <p:nvPicPr>
          <p:cNvPr id="10" name="Picture 5"/>
          <p:cNvPicPr>
            <a:picLocks noChangeAspect="1" noChangeArrowheads="1"/>
          </p:cNvPicPr>
          <p:nvPr userDrawn="1"/>
        </p:nvPicPr>
        <p:blipFill>
          <a:blip r:embed="rId7" cstate="print"/>
          <a:srcRect/>
          <a:stretch>
            <a:fillRect/>
          </a:stretch>
        </p:blipFill>
        <p:spPr bwMode="auto">
          <a:xfrm>
            <a:off x="2819400" y="222250"/>
            <a:ext cx="4598988" cy="334963"/>
          </a:xfrm>
          <a:prstGeom prst="rect">
            <a:avLst/>
          </a:prstGeom>
          <a:noFill/>
          <a:ln w="9525">
            <a:miter lim="800000"/>
            <a:headEnd/>
            <a:tailEnd/>
          </a:ln>
          <a:effectLst/>
        </p:spPr>
      </p:pic>
    </p:spTree>
  </p:cSld>
  <p:clrMap bg1="lt1" tx1="dk1" bg2="lt2" tx2="dk2" accent1="accent1" accent2="accent2" accent3="accent3" accent4="accent4" accent5="accent5" accent6="accent6" hlink="hlink" folHlink="folHlink"/>
  <p:sldLayoutIdLst>
    <p:sldLayoutId id="2147483650" r:id="rId1"/>
    <p:sldLayoutId id="2147483649" r:id="rId2"/>
    <p:sldLayoutId id="2147483654" r:id="rId3"/>
    <p:sldLayoutId id="2147483655" r:id="rId4"/>
    <p:sldLayoutId id="2147483659" r:id="rId5"/>
  </p:sldLayoutIdLst>
  <p:hf hdr="0" ftr="0" dt="0"/>
  <p:txStyles>
    <p:titleStyle>
      <a:lvl1pPr algn="l" defTabSz="1018705" rtl="0" eaLnBrk="1" latinLnBrk="0" hangingPunct="1">
        <a:spcBef>
          <a:spcPct val="0"/>
        </a:spcBef>
        <a:buNone/>
        <a:defRPr sz="1800" b="0" i="0" u="none" kern="1200">
          <a:solidFill>
            <a:srgbClr val="32859C"/>
          </a:solidFill>
          <a:latin typeface="Tahoma" pitchFamily="34" charset="0"/>
          <a:ea typeface="Tahoma" pitchFamily="34" charset="0"/>
          <a:cs typeface="Tahoma" pitchFamily="34" charset="0"/>
        </a:defRPr>
      </a:lvl1pPr>
    </p:titleStyle>
    <p:bodyStyle>
      <a:lvl1pPr marL="0" indent="0" algn="l" defTabSz="1018705" rtl="0" eaLnBrk="1" latinLnBrk="0" hangingPunct="1">
        <a:lnSpc>
          <a:spcPct val="150000"/>
        </a:lnSpc>
        <a:spcBef>
          <a:spcPct val="20000"/>
        </a:spcBef>
        <a:buFont typeface="Arial" pitchFamily="34" charset="0"/>
        <a:buNone/>
        <a:defRPr sz="1000" kern="1200">
          <a:solidFill>
            <a:schemeClr val="tx1"/>
          </a:solidFill>
          <a:latin typeface="Tahoma" pitchFamily="34" charset="0"/>
          <a:ea typeface="Tahoma" pitchFamily="34" charset="0"/>
          <a:cs typeface="Tahoma" pitchFamily="34" charset="0"/>
        </a:defRPr>
      </a:lvl1pPr>
      <a:lvl2pPr marL="457146" indent="-228574" algn="l" defTabSz="1018705" rtl="0" eaLnBrk="1" latinLnBrk="0" hangingPunct="1">
        <a:lnSpc>
          <a:spcPct val="150000"/>
        </a:lnSpc>
        <a:spcBef>
          <a:spcPct val="20000"/>
        </a:spcBef>
        <a:buFont typeface="Arial" pitchFamily="34" charset="0"/>
        <a:buNone/>
        <a:defRPr sz="1000" kern="1200">
          <a:solidFill>
            <a:schemeClr val="tx1"/>
          </a:solidFill>
          <a:latin typeface="Tahoma" pitchFamily="34" charset="0"/>
          <a:ea typeface="Tahoma" pitchFamily="34" charset="0"/>
          <a:cs typeface="Tahoma" pitchFamily="34" charset="0"/>
        </a:defRPr>
      </a:lvl2pPr>
      <a:lvl3pPr marL="685720" indent="-228574" algn="l" defTabSz="1018705" rtl="0" eaLnBrk="1" latinLnBrk="0" hangingPunct="1">
        <a:lnSpc>
          <a:spcPct val="150000"/>
        </a:lnSpc>
        <a:spcBef>
          <a:spcPct val="20000"/>
        </a:spcBef>
        <a:buFont typeface="Arial" pitchFamily="34" charset="0"/>
        <a:buNone/>
        <a:defRPr sz="1000" kern="1200">
          <a:solidFill>
            <a:schemeClr val="tx1"/>
          </a:solidFill>
          <a:latin typeface="Tahoma" pitchFamily="34" charset="0"/>
          <a:ea typeface="Tahoma" pitchFamily="34" charset="0"/>
          <a:cs typeface="Tahoma" pitchFamily="34" charset="0"/>
        </a:defRPr>
      </a:lvl3pPr>
      <a:lvl4pPr marL="914294" indent="-228574" algn="l" defTabSz="1018705" rtl="0" eaLnBrk="1" latinLnBrk="0" hangingPunct="1">
        <a:lnSpc>
          <a:spcPct val="150000"/>
        </a:lnSpc>
        <a:spcBef>
          <a:spcPct val="20000"/>
        </a:spcBef>
        <a:buFont typeface="Arial" pitchFamily="34" charset="0"/>
        <a:buNone/>
        <a:defRPr sz="1000" kern="1200">
          <a:solidFill>
            <a:schemeClr val="tx1"/>
          </a:solidFill>
          <a:latin typeface="Tahoma" pitchFamily="34" charset="0"/>
          <a:ea typeface="Tahoma" pitchFamily="34" charset="0"/>
          <a:cs typeface="Tahoma" pitchFamily="34" charset="0"/>
        </a:defRPr>
      </a:lvl4pPr>
      <a:lvl5pPr marL="1141280" indent="-226986" algn="l" defTabSz="1018705" rtl="0" eaLnBrk="1" latinLnBrk="0" hangingPunct="1">
        <a:lnSpc>
          <a:spcPct val="150000"/>
        </a:lnSpc>
        <a:spcBef>
          <a:spcPct val="20000"/>
        </a:spcBef>
        <a:buFont typeface="Arial" pitchFamily="34" charset="0"/>
        <a:buNone/>
        <a:defRPr sz="1000" kern="1200">
          <a:solidFill>
            <a:schemeClr val="tx1"/>
          </a:solidFill>
          <a:latin typeface="Tahoma" pitchFamily="34" charset="0"/>
          <a:ea typeface="Tahoma" pitchFamily="34" charset="0"/>
          <a:cs typeface="Tahoma" pitchFamily="34" charset="0"/>
        </a:defRPr>
      </a:lvl5pPr>
      <a:lvl6pPr marL="2801440"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0793"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145"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9498"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705" rtl="0" eaLnBrk="1" latinLnBrk="0" hangingPunct="1">
        <a:defRPr sz="2000" kern="1200">
          <a:solidFill>
            <a:schemeClr val="tx1"/>
          </a:solidFill>
          <a:latin typeface="+mn-lt"/>
          <a:ea typeface="+mn-ea"/>
          <a:cs typeface="+mn-cs"/>
        </a:defRPr>
      </a:lvl1pPr>
      <a:lvl2pPr marL="509352" algn="l" defTabSz="1018705" rtl="0" eaLnBrk="1" latinLnBrk="0" hangingPunct="1">
        <a:defRPr sz="2000" kern="1200">
          <a:solidFill>
            <a:schemeClr val="tx1"/>
          </a:solidFill>
          <a:latin typeface="+mn-lt"/>
          <a:ea typeface="+mn-ea"/>
          <a:cs typeface="+mn-cs"/>
        </a:defRPr>
      </a:lvl2pPr>
      <a:lvl3pPr marL="1018705" algn="l" defTabSz="1018705" rtl="0" eaLnBrk="1" latinLnBrk="0" hangingPunct="1">
        <a:defRPr sz="2000" kern="1200">
          <a:solidFill>
            <a:schemeClr val="tx1"/>
          </a:solidFill>
          <a:latin typeface="+mn-lt"/>
          <a:ea typeface="+mn-ea"/>
          <a:cs typeface="+mn-cs"/>
        </a:defRPr>
      </a:lvl3pPr>
      <a:lvl4pPr marL="1528058" algn="l" defTabSz="1018705" rtl="0" eaLnBrk="1" latinLnBrk="0" hangingPunct="1">
        <a:defRPr sz="2000" kern="1200">
          <a:solidFill>
            <a:schemeClr val="tx1"/>
          </a:solidFill>
          <a:latin typeface="+mn-lt"/>
          <a:ea typeface="+mn-ea"/>
          <a:cs typeface="+mn-cs"/>
        </a:defRPr>
      </a:lvl4pPr>
      <a:lvl5pPr marL="2037411" algn="l" defTabSz="1018705" rtl="0" eaLnBrk="1" latinLnBrk="0" hangingPunct="1">
        <a:defRPr sz="2000" kern="1200">
          <a:solidFill>
            <a:schemeClr val="tx1"/>
          </a:solidFill>
          <a:latin typeface="+mn-lt"/>
          <a:ea typeface="+mn-ea"/>
          <a:cs typeface="+mn-cs"/>
        </a:defRPr>
      </a:lvl5pPr>
      <a:lvl6pPr marL="2546764" algn="l" defTabSz="1018705" rtl="0" eaLnBrk="1" latinLnBrk="0" hangingPunct="1">
        <a:defRPr sz="2000" kern="1200">
          <a:solidFill>
            <a:schemeClr val="tx1"/>
          </a:solidFill>
          <a:latin typeface="+mn-lt"/>
          <a:ea typeface="+mn-ea"/>
          <a:cs typeface="+mn-cs"/>
        </a:defRPr>
      </a:lvl6pPr>
      <a:lvl7pPr marL="3056116" algn="l" defTabSz="1018705" rtl="0" eaLnBrk="1" latinLnBrk="0" hangingPunct="1">
        <a:defRPr sz="2000" kern="1200">
          <a:solidFill>
            <a:schemeClr val="tx1"/>
          </a:solidFill>
          <a:latin typeface="+mn-lt"/>
          <a:ea typeface="+mn-ea"/>
          <a:cs typeface="+mn-cs"/>
        </a:defRPr>
      </a:lvl7pPr>
      <a:lvl8pPr marL="3565469" algn="l" defTabSz="1018705" rtl="0" eaLnBrk="1" latinLnBrk="0" hangingPunct="1">
        <a:defRPr sz="2000" kern="1200">
          <a:solidFill>
            <a:schemeClr val="tx1"/>
          </a:solidFill>
          <a:latin typeface="+mn-lt"/>
          <a:ea typeface="+mn-ea"/>
          <a:cs typeface="+mn-cs"/>
        </a:defRPr>
      </a:lvl8pPr>
      <a:lvl9pPr marL="4074821" algn="l" defTabSz="101870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7" Type="http://schemas.openxmlformats.org/officeDocument/2006/relationships/image" Target="../media/image12.emf"/><Relationship Id="rId2" Type="http://schemas.openxmlformats.org/officeDocument/2006/relationships/image" Target="../media/image7.emf"/><Relationship Id="rId1" Type="http://schemas.openxmlformats.org/officeDocument/2006/relationships/slideLayout" Target="../slideLayouts/slideLayout1.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295DE74A-E69D-49D7-94C3-77DF3BF3DD67}" type="slidenum">
              <a:rPr lang="en-US" smtClean="0"/>
              <a:pPr/>
              <a:t>1</a:t>
            </a:fld>
            <a:endParaRPr lang="en-US" dirty="0"/>
          </a:p>
        </p:txBody>
      </p:sp>
      <p:sp>
        <p:nvSpPr>
          <p:cNvPr id="10" name="TextBox 9"/>
          <p:cNvSpPr txBox="1"/>
          <p:nvPr/>
        </p:nvSpPr>
        <p:spPr>
          <a:xfrm>
            <a:off x="2072640" y="3185161"/>
            <a:ext cx="3963989" cy="1077208"/>
          </a:xfrm>
          <a:prstGeom prst="rect">
            <a:avLst/>
          </a:prstGeom>
          <a:noFill/>
        </p:spPr>
        <p:txBody>
          <a:bodyPr wrap="square" lIns="91429" tIns="45715" rIns="91429" bIns="45715" rtlCol="0">
            <a:spAutoFit/>
          </a:bodyPr>
          <a:lstStyle/>
          <a:p>
            <a:pPr>
              <a:spcAft>
                <a:spcPts val="1200"/>
              </a:spcAft>
            </a:pPr>
            <a:r>
              <a:rPr lang="en-GB" sz="3200" b="1" cap="all" dirty="0" smtClean="0">
                <a:solidFill>
                  <a:srgbClr val="32859C"/>
                </a:solidFill>
                <a:latin typeface="Tahoma"/>
                <a:ea typeface="Times New Roman"/>
                <a:cs typeface="Times New Roman"/>
              </a:rPr>
              <a:t>COLlaboration time survey</a:t>
            </a:r>
          </a:p>
        </p:txBody>
      </p:sp>
      <p:sp>
        <p:nvSpPr>
          <p:cNvPr id="19" name="Rectangle 18"/>
          <p:cNvSpPr/>
          <p:nvPr/>
        </p:nvSpPr>
        <p:spPr>
          <a:xfrm>
            <a:off x="2179321" y="4356581"/>
            <a:ext cx="3684588" cy="1738927"/>
          </a:xfrm>
          <a:prstGeom prst="rect">
            <a:avLst/>
          </a:prstGeom>
        </p:spPr>
        <p:txBody>
          <a:bodyPr wrap="square" lIns="91429" tIns="45715" rIns="91429" bIns="45715">
            <a:spAutoFit/>
          </a:bodyPr>
          <a:lstStyle/>
          <a:p>
            <a:pPr>
              <a:spcAft>
                <a:spcPts val="1200"/>
              </a:spcAft>
            </a:pPr>
            <a:r>
              <a:rPr lang="en-US" sz="1800" dirty="0" smtClean="0">
                <a:solidFill>
                  <a:srgbClr val="32859C"/>
                </a:solidFill>
                <a:latin typeface="Tahoma"/>
                <a:ea typeface="Times New Roman"/>
                <a:cs typeface="Times New Roman"/>
              </a:rPr>
              <a:t>Everett Public Schools</a:t>
            </a:r>
            <a:r>
              <a:rPr lang="en-US" sz="1800" dirty="0" smtClean="0">
                <a:solidFill>
                  <a:schemeClr val="accent6">
                    <a:lumMod val="75000"/>
                  </a:schemeClr>
                </a:solidFill>
                <a:latin typeface="Tahoma"/>
                <a:ea typeface="Times New Roman"/>
                <a:cs typeface="Times New Roman"/>
              </a:rPr>
              <a:t/>
            </a:r>
            <a:br>
              <a:rPr lang="en-US" sz="1800" dirty="0" smtClean="0">
                <a:solidFill>
                  <a:schemeClr val="accent6">
                    <a:lumMod val="75000"/>
                  </a:schemeClr>
                </a:solidFill>
                <a:latin typeface="Tahoma"/>
                <a:ea typeface="Times New Roman"/>
                <a:cs typeface="Times New Roman"/>
              </a:rPr>
            </a:br>
            <a:r>
              <a:rPr lang="en-US" sz="1000" dirty="0" smtClean="0">
                <a:solidFill>
                  <a:srgbClr val="32859C"/>
                </a:solidFill>
                <a:latin typeface="Tahoma"/>
                <a:ea typeface="Times New Roman"/>
                <a:cs typeface="Times New Roman"/>
              </a:rPr>
              <a:t>V1.2</a:t>
            </a:r>
            <a:endParaRPr lang="en-US" sz="1600" dirty="0" smtClean="0">
              <a:solidFill>
                <a:srgbClr val="32859C"/>
              </a:solidFill>
              <a:latin typeface="Tahoma"/>
              <a:ea typeface="Times New Roman"/>
              <a:cs typeface="Times New Roman"/>
            </a:endParaRPr>
          </a:p>
          <a:p>
            <a:pPr>
              <a:spcAft>
                <a:spcPts val="599"/>
              </a:spcAft>
            </a:pPr>
            <a:r>
              <a:rPr lang="en-US" sz="1600" dirty="0" smtClean="0">
                <a:latin typeface="Tahoma"/>
                <a:ea typeface="Times New Roman"/>
                <a:cs typeface="Times New Roman"/>
              </a:rPr>
              <a:t>A collaborative research project to support the professional educators of Everett Public Schools</a:t>
            </a:r>
          </a:p>
          <a:p>
            <a:endParaRPr lang="en-US" sz="1600" dirty="0" smtClean="0">
              <a:latin typeface="Tahoma"/>
              <a:ea typeface="Times New Roman"/>
              <a:cs typeface="Times New Roman"/>
            </a:endParaRPr>
          </a:p>
        </p:txBody>
      </p:sp>
      <p:sp>
        <p:nvSpPr>
          <p:cNvPr id="21" name="Rounded Rectangle 20"/>
          <p:cNvSpPr/>
          <p:nvPr/>
        </p:nvSpPr>
        <p:spPr>
          <a:xfrm>
            <a:off x="1981200" y="6202680"/>
            <a:ext cx="3962400" cy="1367119"/>
          </a:xfrm>
          <a:prstGeom prst="roundRect">
            <a:avLst/>
          </a:prstGeom>
          <a:gradFill>
            <a:gsLst>
              <a:gs pos="81000">
                <a:schemeClr val="bg1"/>
              </a:gs>
              <a:gs pos="0">
                <a:srgbClr val="32859C"/>
              </a:gs>
            </a:gsLst>
          </a:gradFill>
          <a:ln>
            <a:noFill/>
          </a:ln>
        </p:spPr>
        <p:style>
          <a:lnRef idx="1">
            <a:schemeClr val="accent6"/>
          </a:lnRef>
          <a:fillRef idx="2">
            <a:schemeClr val="accent6"/>
          </a:fillRef>
          <a:effectRef idx="1">
            <a:schemeClr val="accent6"/>
          </a:effectRef>
          <a:fontRef idx="minor">
            <a:schemeClr val="dk1"/>
          </a:fontRef>
        </p:style>
        <p:txBody>
          <a:bodyPr lIns="91429" tIns="45715" rIns="91429" bIns="45715" rtlCol="0" anchor="ctr"/>
          <a:lstStyle/>
          <a:p>
            <a:pPr algn="ctr"/>
            <a:endParaRPr lang="en-US" dirty="0"/>
          </a:p>
        </p:txBody>
      </p:sp>
      <p:pic>
        <p:nvPicPr>
          <p:cNvPr id="11" name="Picture 5"/>
          <p:cNvPicPr>
            <a:picLocks noChangeAspect="1" noChangeArrowheads="1"/>
          </p:cNvPicPr>
          <p:nvPr/>
        </p:nvPicPr>
        <p:blipFill>
          <a:blip r:embed="rId2" cstate="print"/>
          <a:srcRect/>
          <a:stretch>
            <a:fillRect/>
          </a:stretch>
        </p:blipFill>
        <p:spPr bwMode="auto">
          <a:xfrm>
            <a:off x="1933575" y="6543675"/>
            <a:ext cx="4057650" cy="952500"/>
          </a:xfrm>
          <a:prstGeom prst="rect">
            <a:avLst/>
          </a:prstGeom>
          <a:noFill/>
          <a:ln w="9525">
            <a:miter lim="800000"/>
            <a:headEnd/>
            <a:tailEnd/>
          </a:ln>
          <a:effectLst/>
        </p:spPr>
      </p:pic>
      <p:pic>
        <p:nvPicPr>
          <p:cNvPr id="16" name="Picture 15" descr="Triangle with Tagline.png"/>
          <p:cNvPicPr>
            <a:picLocks noChangeAspect="1"/>
          </p:cNvPicPr>
          <p:nvPr/>
        </p:nvPicPr>
        <p:blipFill>
          <a:blip r:embed="rId3" cstate="print"/>
          <a:stretch>
            <a:fillRect/>
          </a:stretch>
        </p:blipFill>
        <p:spPr>
          <a:xfrm>
            <a:off x="2849880" y="8382000"/>
            <a:ext cx="2368301" cy="1014987"/>
          </a:xfrm>
          <a:prstGeom prst="rect">
            <a:avLst/>
          </a:prstGeom>
        </p:spPr>
      </p:pic>
      <p:pic>
        <p:nvPicPr>
          <p:cNvPr id="17" name="Picture 16" descr="Collaborative Time Survey - No CEE-01.png"/>
          <p:cNvPicPr>
            <a:picLocks noChangeAspect="1"/>
          </p:cNvPicPr>
          <p:nvPr/>
        </p:nvPicPr>
        <p:blipFill>
          <a:blip r:embed="rId4" cstate="print"/>
          <a:stretch>
            <a:fillRect/>
          </a:stretch>
        </p:blipFill>
        <p:spPr>
          <a:xfrm>
            <a:off x="0" y="1"/>
            <a:ext cx="7772400" cy="3886200"/>
          </a:xfrm>
          <a:prstGeom prst="rect">
            <a:avLst/>
          </a:prstGeom>
        </p:spPr>
      </p:pic>
      <p:pic>
        <p:nvPicPr>
          <p:cNvPr id="18" name="Picture 17" descr="cee-logo.png"/>
          <p:cNvPicPr>
            <a:picLocks noChangeAspect="1"/>
          </p:cNvPicPr>
          <p:nvPr/>
        </p:nvPicPr>
        <p:blipFill>
          <a:blip r:embed="rId5" cstate="print"/>
          <a:stretch>
            <a:fillRect/>
          </a:stretch>
        </p:blipFill>
        <p:spPr>
          <a:xfrm>
            <a:off x="4641654" y="401826"/>
            <a:ext cx="2776734" cy="8808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53292" y="493059"/>
            <a:ext cx="6469379" cy="686858"/>
          </a:xfrm>
        </p:spPr>
        <p:txBody>
          <a:bodyPr>
            <a:normAutofit/>
          </a:bodyPr>
          <a:lstStyle/>
          <a:p>
            <a:r>
              <a:rPr lang="en-US" dirty="0" smtClean="0"/>
              <a:t>Focus on Results</a:t>
            </a:r>
            <a:endParaRPr lang="en-US" dirty="0"/>
          </a:p>
        </p:txBody>
      </p:sp>
      <p:sp>
        <p:nvSpPr>
          <p:cNvPr id="4" name="Slide Number Placeholder 3"/>
          <p:cNvSpPr>
            <a:spLocks noGrp="1"/>
          </p:cNvSpPr>
          <p:nvPr>
            <p:ph type="sldNum" sz="quarter" idx="4"/>
          </p:nvPr>
        </p:nvSpPr>
        <p:spPr/>
        <p:txBody>
          <a:bodyPr/>
          <a:lstStyle/>
          <a:p>
            <a:fld id="{295DE74A-E69D-49D7-94C3-77DF3BF3DD67}" type="slidenum">
              <a:rPr lang="en-US" smtClean="0"/>
              <a:pPr/>
              <a:t>10</a:t>
            </a:fld>
            <a:endParaRPr lang="en-US" dirty="0"/>
          </a:p>
        </p:txBody>
      </p:sp>
      <p:pic>
        <p:nvPicPr>
          <p:cNvPr id="5" name="Picture 3"/>
          <p:cNvPicPr>
            <a:picLocks noChangeAspect="1" noChangeArrowheads="1"/>
          </p:cNvPicPr>
          <p:nvPr/>
        </p:nvPicPr>
        <p:blipFill>
          <a:blip r:embed="rId2" cstate="print"/>
          <a:srcRect/>
          <a:stretch>
            <a:fillRect/>
          </a:stretch>
        </p:blipFill>
        <p:spPr bwMode="auto">
          <a:xfrm>
            <a:off x="876300" y="1676400"/>
            <a:ext cx="6019800" cy="3914775"/>
          </a:xfrm>
          <a:prstGeom prst="rect">
            <a:avLst/>
          </a:prstGeom>
          <a:noFill/>
          <a:ln w="9525">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dirty="0" smtClean="0"/>
              <a:t>Supplemental Graphs</a:t>
            </a:r>
            <a:endParaRPr lang="en-US" dirty="0"/>
          </a:p>
        </p:txBody>
      </p:sp>
      <p:sp>
        <p:nvSpPr>
          <p:cNvPr id="8" name="Content Placeholder 7"/>
          <p:cNvSpPr>
            <a:spLocks noGrp="1"/>
          </p:cNvSpPr>
          <p:nvPr>
            <p:ph idx="1"/>
          </p:nvPr>
        </p:nvSpPr>
        <p:spPr>
          <a:xfrm>
            <a:off x="353292" y="1183343"/>
            <a:ext cx="7038108" cy="6638079"/>
          </a:xfrm>
        </p:spPr>
        <p:txBody>
          <a:bodyPr>
            <a:noAutofit/>
          </a:bodyPr>
          <a:lstStyle/>
          <a:p>
            <a:pPr>
              <a:lnSpc>
                <a:spcPct val="100000"/>
              </a:lnSpc>
              <a:spcBef>
                <a:spcPts val="1200"/>
              </a:spcBef>
            </a:pPr>
            <a:r>
              <a:rPr lang="en-US" dirty="0" smtClean="0"/>
              <a:t>The </a:t>
            </a:r>
            <a:r>
              <a:rPr lang="en-US" dirty="0"/>
              <a:t>following three pages represent sub-scaling of the 13 items in the “Focus on Collaboration” factor.</a:t>
            </a:r>
          </a:p>
          <a:p>
            <a:pPr>
              <a:lnSpc>
                <a:spcPct val="100000"/>
              </a:lnSpc>
              <a:spcBef>
                <a:spcPts val="1200"/>
              </a:spcBef>
            </a:pPr>
            <a:r>
              <a:rPr lang="en-US" dirty="0" smtClean="0"/>
              <a:t>Based </a:t>
            </a:r>
            <a:r>
              <a:rPr lang="en-US" dirty="0"/>
              <a:t>on the Research Framework for this instrument, the 13-item “Focus on Collaboration” factor contains three sub-scales:</a:t>
            </a:r>
          </a:p>
          <a:p>
            <a:pPr marL="515938" lvl="1" indent="-287338">
              <a:lnSpc>
                <a:spcPct val="100000"/>
              </a:lnSpc>
              <a:spcBef>
                <a:spcPts val="1200"/>
              </a:spcBef>
              <a:buFont typeface="Arial" pitchFamily="34" charset="0"/>
              <a:buChar char="•"/>
            </a:pPr>
            <a:r>
              <a:rPr lang="en-US" b="1" i="1" dirty="0" smtClean="0"/>
              <a:t>Professional </a:t>
            </a:r>
            <a:r>
              <a:rPr lang="en-US" b="1" i="1" dirty="0"/>
              <a:t>Responsibilities- Participating in a professional community (5 items)</a:t>
            </a:r>
          </a:p>
          <a:p>
            <a:pPr marL="515938" lvl="1" indent="-287338">
              <a:lnSpc>
                <a:spcPct val="100000"/>
              </a:lnSpc>
              <a:spcBef>
                <a:spcPts val="600"/>
              </a:spcBef>
              <a:buFont typeface="Arial" pitchFamily="34" charset="0"/>
              <a:buChar char="•"/>
            </a:pPr>
            <a:r>
              <a:rPr lang="en-US" b="1" i="1" dirty="0" smtClean="0"/>
              <a:t>Professional </a:t>
            </a:r>
            <a:r>
              <a:rPr lang="en-US" b="1" i="1" dirty="0"/>
              <a:t>Practice- Growing and developing a professional community” (4 items)</a:t>
            </a:r>
          </a:p>
          <a:p>
            <a:pPr marL="515938" lvl="1" indent="-287338">
              <a:lnSpc>
                <a:spcPct val="100000"/>
              </a:lnSpc>
              <a:spcBef>
                <a:spcPts val="600"/>
              </a:spcBef>
              <a:buFont typeface="Arial" pitchFamily="34" charset="0"/>
              <a:buChar char="•"/>
            </a:pPr>
            <a:r>
              <a:rPr lang="en-US" b="1" i="1" dirty="0" smtClean="0"/>
              <a:t>Professional </a:t>
            </a:r>
            <a:r>
              <a:rPr lang="en-US" b="1" i="1" dirty="0"/>
              <a:t>Responsibilities- Showing professionalism (4 items)</a:t>
            </a:r>
          </a:p>
          <a:p>
            <a:pPr>
              <a:lnSpc>
                <a:spcPct val="100000"/>
              </a:lnSpc>
              <a:spcBef>
                <a:spcPts val="1200"/>
              </a:spcBef>
            </a:pPr>
            <a:r>
              <a:rPr lang="en-US" dirty="0" smtClean="0"/>
              <a:t>These </a:t>
            </a:r>
            <a:r>
              <a:rPr lang="en-US" dirty="0"/>
              <a:t>three charts represent the sub-scale specific details.</a:t>
            </a:r>
          </a:p>
          <a:p>
            <a:pPr>
              <a:lnSpc>
                <a:spcPct val="100000"/>
              </a:lnSpc>
              <a:spcBef>
                <a:spcPts val="1200"/>
              </a:spcBef>
            </a:pPr>
            <a:endParaRPr lang="en-US" dirty="0"/>
          </a:p>
          <a:p>
            <a:pPr>
              <a:lnSpc>
                <a:spcPct val="100000"/>
              </a:lnSpc>
              <a:spcBef>
                <a:spcPts val="1200"/>
              </a:spcBef>
            </a:pPr>
            <a:endParaRPr lang="en-US" dirty="0" smtClean="0"/>
          </a:p>
        </p:txBody>
      </p:sp>
      <p:sp>
        <p:nvSpPr>
          <p:cNvPr id="4" name="Slide Number Placeholder 3"/>
          <p:cNvSpPr>
            <a:spLocks noGrp="1"/>
          </p:cNvSpPr>
          <p:nvPr>
            <p:ph type="sldNum" sz="quarter" idx="4"/>
          </p:nvPr>
        </p:nvSpPr>
        <p:spPr/>
        <p:txBody>
          <a:bodyPr/>
          <a:lstStyle/>
          <a:p>
            <a:fld id="{295DE74A-E69D-49D7-94C3-77DF3BF3DD67}"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53292" y="493058"/>
            <a:ext cx="7038108" cy="791230"/>
          </a:xfrm>
        </p:spPr>
        <p:txBody>
          <a:bodyPr>
            <a:normAutofit/>
          </a:bodyPr>
          <a:lstStyle/>
          <a:p>
            <a:r>
              <a:rPr lang="en-US" dirty="0" smtClean="0"/>
              <a:t>Focus on Collaboration: Subscale Results</a:t>
            </a:r>
            <a:br>
              <a:rPr lang="en-US" dirty="0" smtClean="0"/>
            </a:br>
            <a:r>
              <a:rPr lang="en-US" sz="1400" b="1" i="1" dirty="0" smtClean="0"/>
              <a:t>Professional Responsibilities – Participating in a Professional Community</a:t>
            </a:r>
            <a:endParaRPr lang="en-US" sz="1400" b="1" i="1" dirty="0"/>
          </a:p>
        </p:txBody>
      </p:sp>
      <p:sp>
        <p:nvSpPr>
          <p:cNvPr id="4" name="Slide Number Placeholder 3"/>
          <p:cNvSpPr>
            <a:spLocks noGrp="1"/>
          </p:cNvSpPr>
          <p:nvPr>
            <p:ph type="sldNum" sz="quarter" idx="4"/>
          </p:nvPr>
        </p:nvSpPr>
        <p:spPr/>
        <p:txBody>
          <a:bodyPr/>
          <a:lstStyle/>
          <a:p>
            <a:fld id="{295DE74A-E69D-49D7-94C3-77DF3BF3DD67}" type="slidenum">
              <a:rPr lang="en-US" smtClean="0"/>
              <a:pPr/>
              <a:t>12</a:t>
            </a:fld>
            <a:endParaRPr lang="en-US" dirty="0"/>
          </a:p>
        </p:txBody>
      </p:sp>
      <p:pic>
        <p:nvPicPr>
          <p:cNvPr id="5" name="Picture 3"/>
          <p:cNvPicPr>
            <a:picLocks noChangeAspect="1" noChangeArrowheads="1"/>
          </p:cNvPicPr>
          <p:nvPr/>
        </p:nvPicPr>
        <p:blipFill>
          <a:blip r:embed="rId2" cstate="print"/>
          <a:srcRect/>
          <a:stretch>
            <a:fillRect/>
          </a:stretch>
        </p:blipFill>
        <p:spPr bwMode="auto">
          <a:xfrm>
            <a:off x="876300" y="1905000"/>
            <a:ext cx="6019800" cy="5181600"/>
          </a:xfrm>
          <a:prstGeom prst="rect">
            <a:avLst/>
          </a:prstGeom>
          <a:noFill/>
          <a:ln w="9525">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53292" y="493058"/>
            <a:ext cx="7038108" cy="791230"/>
          </a:xfrm>
        </p:spPr>
        <p:txBody>
          <a:bodyPr>
            <a:normAutofit/>
          </a:bodyPr>
          <a:lstStyle/>
          <a:p>
            <a:r>
              <a:rPr lang="en-US" dirty="0" smtClean="0"/>
              <a:t>Focus on Collaboration: Subscale Results</a:t>
            </a:r>
            <a:br>
              <a:rPr lang="en-US" dirty="0" smtClean="0"/>
            </a:br>
            <a:r>
              <a:rPr lang="en-US" sz="1400" b="1" i="1" dirty="0" smtClean="0"/>
              <a:t>Professional Practice – Growing and Developing a Professional Community</a:t>
            </a:r>
            <a:endParaRPr lang="en-US" sz="1400" b="1" i="1" dirty="0"/>
          </a:p>
        </p:txBody>
      </p:sp>
      <p:sp>
        <p:nvSpPr>
          <p:cNvPr id="4" name="Slide Number Placeholder 3"/>
          <p:cNvSpPr>
            <a:spLocks noGrp="1"/>
          </p:cNvSpPr>
          <p:nvPr>
            <p:ph type="sldNum" sz="quarter" idx="4"/>
          </p:nvPr>
        </p:nvSpPr>
        <p:spPr/>
        <p:txBody>
          <a:bodyPr/>
          <a:lstStyle/>
          <a:p>
            <a:fld id="{295DE74A-E69D-49D7-94C3-77DF3BF3DD67}" type="slidenum">
              <a:rPr lang="en-US" smtClean="0"/>
              <a:pPr/>
              <a:t>13</a:t>
            </a:fld>
            <a:endParaRPr lang="en-US" dirty="0"/>
          </a:p>
        </p:txBody>
      </p:sp>
      <p:pic>
        <p:nvPicPr>
          <p:cNvPr id="5" name="Picture 3"/>
          <p:cNvPicPr>
            <a:picLocks noChangeAspect="1" noChangeArrowheads="1"/>
          </p:cNvPicPr>
          <p:nvPr/>
        </p:nvPicPr>
        <p:blipFill>
          <a:blip r:embed="rId2" cstate="print"/>
          <a:srcRect/>
          <a:stretch>
            <a:fillRect/>
          </a:stretch>
        </p:blipFill>
        <p:spPr bwMode="auto">
          <a:xfrm>
            <a:off x="876300" y="1905000"/>
            <a:ext cx="6019800" cy="5591175"/>
          </a:xfrm>
          <a:prstGeom prst="rect">
            <a:avLst/>
          </a:prstGeom>
          <a:noFill/>
          <a:ln w="9525">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53292" y="493058"/>
            <a:ext cx="7038108" cy="791230"/>
          </a:xfrm>
        </p:spPr>
        <p:txBody>
          <a:bodyPr>
            <a:normAutofit/>
          </a:bodyPr>
          <a:lstStyle/>
          <a:p>
            <a:r>
              <a:rPr lang="en-US" dirty="0" smtClean="0"/>
              <a:t>Focus on Collaboration: Subscale Results</a:t>
            </a:r>
            <a:br>
              <a:rPr lang="en-US" dirty="0" smtClean="0"/>
            </a:br>
            <a:r>
              <a:rPr lang="en-US" sz="1400" b="1" i="1" dirty="0" smtClean="0"/>
              <a:t>Professional Responsibilities – Showing Professionalism</a:t>
            </a:r>
            <a:endParaRPr lang="en-US" sz="1400" b="1" i="1" dirty="0"/>
          </a:p>
        </p:txBody>
      </p:sp>
      <p:sp>
        <p:nvSpPr>
          <p:cNvPr id="4" name="Slide Number Placeholder 3"/>
          <p:cNvSpPr>
            <a:spLocks noGrp="1"/>
          </p:cNvSpPr>
          <p:nvPr>
            <p:ph type="sldNum" sz="quarter" idx="4"/>
          </p:nvPr>
        </p:nvSpPr>
        <p:spPr/>
        <p:txBody>
          <a:bodyPr/>
          <a:lstStyle/>
          <a:p>
            <a:fld id="{295DE74A-E69D-49D7-94C3-77DF3BF3DD67}" type="slidenum">
              <a:rPr lang="en-US" smtClean="0"/>
              <a:pPr/>
              <a:t>14</a:t>
            </a:fld>
            <a:endParaRPr lang="en-US" dirty="0"/>
          </a:p>
        </p:txBody>
      </p:sp>
      <p:pic>
        <p:nvPicPr>
          <p:cNvPr id="5" name="Picture 3"/>
          <p:cNvPicPr>
            <a:picLocks noChangeAspect="1" noChangeArrowheads="1"/>
          </p:cNvPicPr>
          <p:nvPr/>
        </p:nvPicPr>
        <p:blipFill>
          <a:blip r:embed="rId2" cstate="print"/>
          <a:srcRect/>
          <a:stretch>
            <a:fillRect/>
          </a:stretch>
        </p:blipFill>
        <p:spPr bwMode="auto">
          <a:xfrm>
            <a:off x="876300" y="1905000"/>
            <a:ext cx="6019800" cy="5419725"/>
          </a:xfrm>
          <a:prstGeom prst="rect">
            <a:avLst/>
          </a:prstGeom>
          <a:noFill/>
          <a:ln w="9525">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295DE74A-E69D-49D7-94C3-77DF3BF3DD67}" type="slidenum">
              <a:rPr lang="en-US" smtClean="0"/>
              <a:pPr/>
              <a:t>2</a:t>
            </a:fld>
            <a:endParaRPr lang="en-US" dirty="0"/>
          </a:p>
        </p:txBody>
      </p:sp>
      <p:sp>
        <p:nvSpPr>
          <p:cNvPr id="3" name="Content Placeholder 2"/>
          <p:cNvSpPr txBox="1">
            <a:spLocks/>
          </p:cNvSpPr>
          <p:nvPr/>
        </p:nvSpPr>
        <p:spPr>
          <a:xfrm>
            <a:off x="353292" y="4733365"/>
            <a:ext cx="7065818" cy="4831976"/>
          </a:xfrm>
          <a:prstGeom prst="rect">
            <a:avLst/>
          </a:prstGeom>
        </p:spPr>
        <p:txBody>
          <a:bodyPr lIns="91429" tIns="45715" rIns="91429" bIns="45715"/>
          <a:lstStyle/>
          <a:p>
            <a:pPr>
              <a:spcBef>
                <a:spcPct val="50000"/>
              </a:spcBef>
              <a:spcAft>
                <a:spcPts val="599"/>
              </a:spcAft>
              <a:defRPr/>
            </a:pPr>
            <a:r>
              <a:rPr lang="en-US" sz="900" dirty="0" smtClean="0">
                <a:latin typeface="Tahoma" pitchFamily="34" charset="0"/>
                <a:ea typeface="Tahoma" pitchFamily="34" charset="0"/>
                <a:cs typeface="Tahoma" pitchFamily="34" charset="0"/>
              </a:rPr>
              <a:t>The Center for Educational Effectiveness (CEE) is a service, consulting, and research organization dedicated to the mission of partnering with K-12 schools to improve student learning.</a:t>
            </a:r>
          </a:p>
          <a:p>
            <a:pPr>
              <a:spcBef>
                <a:spcPct val="50000"/>
              </a:spcBef>
              <a:spcAft>
                <a:spcPts val="599"/>
              </a:spcAft>
              <a:defRPr/>
            </a:pPr>
            <a:r>
              <a:rPr lang="en-US" sz="900" b="1" dirty="0" smtClean="0">
                <a:latin typeface="Tahoma" pitchFamily="34" charset="0"/>
                <a:ea typeface="Tahoma" pitchFamily="34" charset="0"/>
                <a:cs typeface="Tahoma" pitchFamily="34" charset="0"/>
              </a:rPr>
              <a:t>NOTICE</a:t>
            </a:r>
          </a:p>
          <a:p>
            <a:pPr>
              <a:spcBef>
                <a:spcPct val="50000"/>
              </a:spcBef>
              <a:spcAft>
                <a:spcPts val="599"/>
              </a:spcAft>
              <a:defRPr/>
            </a:pPr>
            <a:r>
              <a:rPr lang="en-US" sz="900" dirty="0" smtClean="0">
                <a:latin typeface="Tahoma" pitchFamily="34" charset="0"/>
                <a:ea typeface="Tahoma" pitchFamily="34" charset="0"/>
                <a:cs typeface="Tahoma" pitchFamily="34" charset="0"/>
              </a:rPr>
              <a:t>The Center for Educational Effectiveness, Inc. (CEE) makes substantial effort to ensure the accurate scoring, analysis, and reporting of the results of the Educational Effectiveness Survey. However, CEE makes no warranty of any kind with regard to this material, including, but not limited to, the implied warranties of merchantability and fitness for a particular purpose. CEE shall not be liable for errors contained herein or for incidental or consequential damages in connection with the furnishing, performance, or use of this material.</a:t>
            </a:r>
          </a:p>
          <a:p>
            <a:pPr>
              <a:spcAft>
                <a:spcPts val="599"/>
              </a:spcAft>
            </a:pPr>
            <a:r>
              <a:rPr lang="en-US" sz="900" dirty="0" smtClean="0">
                <a:latin typeface="Tahoma" pitchFamily="34" charset="0"/>
                <a:ea typeface="Tahoma" pitchFamily="34" charset="0"/>
                <a:cs typeface="Tahoma" pitchFamily="34" charset="0"/>
              </a:rPr>
              <a:t>No part of these materials may be copied, reproduced, republished, posted, modified, edited, transmitted, distributed, or used to create derivative works in any form or by any means without the prior written consent of Center for Educational Effectiveness, Inc.  These materials are copyright protected under U.S. and international copyright laws and treaties.  Violation of these laws will lead to prosecution.</a:t>
            </a:r>
            <a:r>
              <a:rPr lang="en-US" sz="900" u="sng" dirty="0" smtClean="0">
                <a:latin typeface="Tahoma" pitchFamily="34" charset="0"/>
                <a:ea typeface="Tahoma" pitchFamily="34" charset="0"/>
                <a:cs typeface="Tahoma" pitchFamily="34" charset="0"/>
              </a:rPr>
              <a:t> </a:t>
            </a:r>
            <a:endParaRPr lang="en-US" sz="900" dirty="0" smtClean="0">
              <a:latin typeface="Tahoma" pitchFamily="34" charset="0"/>
              <a:ea typeface="Tahoma" pitchFamily="34" charset="0"/>
              <a:cs typeface="Tahoma" pitchFamily="34" charset="0"/>
            </a:endParaRPr>
          </a:p>
          <a:p>
            <a:pPr>
              <a:spcAft>
                <a:spcPts val="599"/>
              </a:spcAft>
            </a:pPr>
            <a:r>
              <a:rPr lang="en-US" sz="900" dirty="0" smtClean="0"/>
              <a:t> </a:t>
            </a:r>
            <a:r>
              <a:rPr lang="en-US" sz="900" dirty="0" smtClean="0">
                <a:latin typeface="Tahoma" pitchFamily="34" charset="0"/>
                <a:ea typeface="Tahoma" pitchFamily="34" charset="0"/>
                <a:cs typeface="Tahoma" pitchFamily="34" charset="0"/>
              </a:rPr>
              <a:t>Trademark notice: </a:t>
            </a:r>
            <a:r>
              <a:rPr lang="en-US" sz="900" cap="small" dirty="0" smtClean="0">
                <a:latin typeface="Tahoma" pitchFamily="34" charset="0"/>
                <a:ea typeface="Tahoma" pitchFamily="34" charset="0"/>
                <a:cs typeface="Tahoma" pitchFamily="34" charset="0"/>
              </a:rPr>
              <a:t>Center for Educational Effectiveness</a:t>
            </a:r>
            <a:r>
              <a:rPr lang="en-US" sz="900" dirty="0" smtClean="0">
                <a:latin typeface="Tahoma" pitchFamily="34" charset="0"/>
                <a:ea typeface="Tahoma" pitchFamily="34" charset="0"/>
                <a:cs typeface="Tahoma" pitchFamily="34" charset="0"/>
              </a:rPr>
              <a:t>™ and affiliated logo, </a:t>
            </a:r>
            <a:r>
              <a:rPr lang="en-US" sz="900" cap="small" dirty="0" smtClean="0">
                <a:latin typeface="Tahoma" pitchFamily="34" charset="0"/>
                <a:ea typeface="Tahoma" pitchFamily="34" charset="0"/>
                <a:cs typeface="Tahoma" pitchFamily="34" charset="0"/>
              </a:rPr>
              <a:t>Better Data. Better Decisions. Better Schools.</a:t>
            </a:r>
            <a:r>
              <a:rPr lang="en-US" sz="900" dirty="0" smtClean="0">
                <a:latin typeface="Tahoma" pitchFamily="34" charset="0"/>
                <a:ea typeface="Tahoma" pitchFamily="34" charset="0"/>
                <a:cs typeface="Tahoma" pitchFamily="34" charset="0"/>
              </a:rPr>
              <a:t>™ and affiliated logo, </a:t>
            </a:r>
            <a:r>
              <a:rPr lang="en-US" sz="900" cap="small" dirty="0" smtClean="0">
                <a:latin typeface="Tahoma" pitchFamily="34" charset="0"/>
                <a:ea typeface="Tahoma" pitchFamily="34" charset="0"/>
                <a:cs typeface="Tahoma" pitchFamily="34" charset="0"/>
              </a:rPr>
              <a:t>Educational Effectiveness Survey</a:t>
            </a:r>
            <a:r>
              <a:rPr lang="en-US" sz="900" dirty="0" smtClean="0">
                <a:latin typeface="Tahoma" pitchFamily="34" charset="0"/>
                <a:ea typeface="Tahoma" pitchFamily="34" charset="0"/>
                <a:cs typeface="Tahoma" pitchFamily="34" charset="0"/>
              </a:rPr>
              <a:t>™</a:t>
            </a:r>
            <a:r>
              <a:rPr lang="en-US" sz="900" cap="small" dirty="0" smtClean="0">
                <a:latin typeface="Tahoma" pitchFamily="34" charset="0"/>
                <a:ea typeface="Tahoma" pitchFamily="34" charset="0"/>
                <a:cs typeface="Tahoma" pitchFamily="34" charset="0"/>
              </a:rPr>
              <a:t>, EES-Leadership 360</a:t>
            </a:r>
            <a:r>
              <a:rPr lang="en-US" sz="900" dirty="0" smtClean="0">
                <a:latin typeface="Tahoma" pitchFamily="34" charset="0"/>
                <a:ea typeface="Tahoma" pitchFamily="34" charset="0"/>
                <a:cs typeface="Tahoma" pitchFamily="34" charset="0"/>
              </a:rPr>
              <a:t>™ are all trademarks of Center for Educational Effectiveness, Inc.  All other trademarks cited here are the property of their respective owners.</a:t>
            </a:r>
          </a:p>
          <a:p>
            <a:pPr algn="ctr"/>
            <a:r>
              <a:rPr lang="en-US" sz="900" b="1" dirty="0" smtClean="0">
                <a:latin typeface="Tahoma" pitchFamily="34" charset="0"/>
              </a:rPr>
              <a:t>Published by:</a:t>
            </a:r>
          </a:p>
          <a:p>
            <a:pPr algn="ctr"/>
            <a:r>
              <a:rPr lang="en-US" sz="900" b="1" dirty="0" smtClean="0">
                <a:latin typeface="Tahoma" pitchFamily="34" charset="0"/>
              </a:rPr>
              <a:t>Center for Educational Effectiveness, Inc.</a:t>
            </a:r>
          </a:p>
          <a:p>
            <a:pPr algn="ctr"/>
            <a:r>
              <a:rPr lang="en-US" sz="900" b="1" dirty="0" smtClean="0">
                <a:latin typeface="Tahoma" pitchFamily="34" charset="0"/>
              </a:rPr>
              <a:t>© 2013 Center for Educational Effectiveness, Inc. All Rights Reserved. </a:t>
            </a:r>
          </a:p>
          <a:p>
            <a:pPr algn="ctr"/>
            <a:r>
              <a:rPr lang="en-US" sz="900" b="1" dirty="0" smtClean="0">
                <a:latin typeface="Tahoma" pitchFamily="34" charset="0"/>
              </a:rPr>
              <a:t>Printed in the U.S.A. </a:t>
            </a:r>
          </a:p>
          <a:p>
            <a:pPr algn="ctr">
              <a:spcBef>
                <a:spcPts val="599"/>
              </a:spcBef>
            </a:pPr>
            <a:r>
              <a:rPr lang="en-US" sz="900" b="1" dirty="0" smtClean="0">
                <a:latin typeface="Tahoma" pitchFamily="34" charset="0"/>
              </a:rPr>
              <a:t>    Contact Information:</a:t>
            </a:r>
            <a:br>
              <a:rPr lang="en-US" sz="900" b="1" dirty="0" smtClean="0">
                <a:latin typeface="Tahoma" pitchFamily="34" charset="0"/>
              </a:rPr>
            </a:br>
            <a:r>
              <a:rPr lang="en-US" sz="900" b="1" dirty="0" smtClean="0">
                <a:latin typeface="Tahoma" pitchFamily="34" charset="0"/>
              </a:rPr>
              <a:t>      Phone: 425-283-0384</a:t>
            </a:r>
          </a:p>
          <a:p>
            <a:pPr algn="ctr"/>
            <a:r>
              <a:rPr lang="en-US" sz="900" b="1" dirty="0" smtClean="0">
                <a:latin typeface="Tahoma" pitchFamily="34" charset="0"/>
              </a:rPr>
              <a:t> Fax: 425-947-0066</a:t>
            </a:r>
          </a:p>
          <a:p>
            <a:pPr algn="ctr"/>
            <a:r>
              <a:rPr lang="en-US" sz="900" b="1" dirty="0" smtClean="0">
                <a:latin typeface="Tahoma" pitchFamily="34" charset="0"/>
              </a:rPr>
              <a:t>info@effectiveness.org</a:t>
            </a:r>
            <a:br>
              <a:rPr lang="en-US" sz="900" b="1" dirty="0" smtClean="0">
                <a:latin typeface="Tahoma" pitchFamily="34" charset="0"/>
              </a:rPr>
            </a:br>
            <a:r>
              <a:rPr lang="en-US" sz="900" b="1" dirty="0" smtClean="0">
                <a:latin typeface="Tahoma" pitchFamily="34" charset="0"/>
              </a:rPr>
              <a:t> www.effectiveness.org</a:t>
            </a:r>
          </a:p>
          <a:p>
            <a:pPr marL="382015" indent="-382015">
              <a:lnSpc>
                <a:spcPct val="150000"/>
              </a:lnSpc>
              <a:spcBef>
                <a:spcPct val="20000"/>
              </a:spcBef>
              <a:defRPr/>
            </a:pPr>
            <a:endParaRPr lang="en-US" sz="1200" dirty="0">
              <a:latin typeface="Tahoma" pitchFamily="34" charset="0"/>
              <a:ea typeface="Tahoma" pitchFamily="34" charset="0"/>
              <a:cs typeface="Tahoma" pitchFamily="34" charset="0"/>
            </a:endParaRPr>
          </a:p>
        </p:txBody>
      </p:sp>
      <p:sp>
        <p:nvSpPr>
          <p:cNvPr id="7" name="Content Placeholder 2"/>
          <p:cNvSpPr txBox="1">
            <a:spLocks/>
          </p:cNvSpPr>
          <p:nvPr/>
        </p:nvSpPr>
        <p:spPr>
          <a:xfrm>
            <a:off x="353292" y="1812971"/>
            <a:ext cx="7065818" cy="2662518"/>
          </a:xfrm>
          <a:prstGeom prst="rect">
            <a:avLst/>
          </a:prstGeom>
          <a:noFill/>
        </p:spPr>
        <p:txBody>
          <a:bodyPr lIns="91429" tIns="45715" rIns="91429" bIns="45715"/>
          <a:lstStyle/>
          <a:p>
            <a:r>
              <a:rPr lang="en-US" sz="900" dirty="0" smtClean="0">
                <a:latin typeface="Tahoma" pitchFamily="34" charset="0"/>
                <a:ea typeface="Tahoma" pitchFamily="34" charset="0"/>
                <a:cs typeface="Tahoma" pitchFamily="34" charset="0"/>
              </a:rPr>
              <a:t>Since its founding nearly 125 years ago, Everett Public Schools has grown to serve 18,930 students living in the urban, suburban and rural neighborhoods of Everett and Mill Creek, Washington. The district educates students in 26 schools over a 39 square mile area that includes swaths of unincorporated Snohomish County. </a:t>
            </a:r>
          </a:p>
          <a:p>
            <a:endParaRPr lang="en-US" sz="900" dirty="0" smtClean="0">
              <a:latin typeface="Tahoma" pitchFamily="34" charset="0"/>
              <a:ea typeface="Tahoma" pitchFamily="34" charset="0"/>
              <a:cs typeface="Tahoma" pitchFamily="34" charset="0"/>
            </a:endParaRPr>
          </a:p>
          <a:p>
            <a:r>
              <a:rPr lang="en-US" sz="900" dirty="0" smtClean="0">
                <a:latin typeface="Tahoma" pitchFamily="34" charset="0"/>
                <a:ea typeface="Tahoma" pitchFamily="34" charset="0"/>
                <a:cs typeface="Tahoma" pitchFamily="34" charset="0"/>
              </a:rPr>
              <a:t>Most of the district’s schools are located in the city of Everett. Everett’s population of  103,100 is ethnically diverse, and its residents are both younger (median age of 32) and more educated (84% high school graduates) than the national average. The city of Mill Creek, incorporated in 1983, has a population estimated at 18,450 living in 2,365 acres. </a:t>
            </a:r>
          </a:p>
          <a:p>
            <a:endParaRPr lang="en-US" sz="900" dirty="0" smtClean="0">
              <a:latin typeface="Tahoma" pitchFamily="34" charset="0"/>
              <a:ea typeface="Tahoma" pitchFamily="34" charset="0"/>
              <a:cs typeface="Tahoma" pitchFamily="34" charset="0"/>
            </a:endParaRPr>
          </a:p>
          <a:p>
            <a:r>
              <a:rPr lang="en-US" sz="900" dirty="0" smtClean="0">
                <a:latin typeface="Tahoma" pitchFamily="34" charset="0"/>
                <a:ea typeface="Tahoma" pitchFamily="34" charset="0"/>
                <a:cs typeface="Tahoma" pitchFamily="34" charset="0"/>
              </a:rPr>
              <a:t>As of Oct. 1, 2013, 39.6% of the district’s students self-identified as non-white; 41.0% qualify for free or reduced lunch; 12.3% are enrolled in special education, and 10.2% qualify as transitional-bilingual (ELL) and speak 70 languages. The district employs more than 1,800 total staff; 924 are certificated teachers, of whom 61.4% hold a master’s degree or above.</a:t>
            </a:r>
            <a:endParaRPr lang="en-US" sz="900" dirty="0">
              <a:latin typeface="Tahoma" pitchFamily="34" charset="0"/>
              <a:ea typeface="Tahoma" pitchFamily="34" charset="0"/>
              <a:cs typeface="Tahoma" pitchFamily="34" charset="0"/>
            </a:endParaRPr>
          </a:p>
        </p:txBody>
      </p:sp>
      <p:pic>
        <p:nvPicPr>
          <p:cNvPr id="9" name="Picture 8" descr="cee-logo.png"/>
          <p:cNvPicPr>
            <a:picLocks noChangeAspect="1"/>
          </p:cNvPicPr>
          <p:nvPr/>
        </p:nvPicPr>
        <p:blipFill>
          <a:blip r:embed="rId2" cstate="print"/>
          <a:stretch>
            <a:fillRect/>
          </a:stretch>
        </p:blipFill>
        <p:spPr>
          <a:xfrm>
            <a:off x="2828924" y="3971925"/>
            <a:ext cx="2209801" cy="701023"/>
          </a:xfrm>
          <a:prstGeom prst="rect">
            <a:avLst/>
          </a:prstGeom>
        </p:spPr>
      </p:pic>
      <p:pic>
        <p:nvPicPr>
          <p:cNvPr id="10" name="Picture 9" descr="Everett-Primary-Logo-RGB.jpg"/>
          <p:cNvPicPr>
            <a:picLocks noChangeAspect="1"/>
          </p:cNvPicPr>
          <p:nvPr/>
        </p:nvPicPr>
        <p:blipFill>
          <a:blip r:embed="rId3" cstate="print"/>
          <a:stretch>
            <a:fillRect/>
          </a:stretch>
        </p:blipFill>
        <p:spPr>
          <a:xfrm>
            <a:off x="2971801" y="978837"/>
            <a:ext cx="1688514" cy="715132"/>
          </a:xfrm>
          <a:prstGeom prst="rect">
            <a:avLst/>
          </a:prstGeom>
        </p:spPr>
      </p:pic>
      <p:pic>
        <p:nvPicPr>
          <p:cNvPr id="11" name="Picture 10" descr="Triangle with Tagline.png"/>
          <p:cNvPicPr>
            <a:picLocks noChangeAspect="1"/>
          </p:cNvPicPr>
          <p:nvPr/>
        </p:nvPicPr>
        <p:blipFill>
          <a:blip r:embed="rId4" cstate="print"/>
          <a:stretch>
            <a:fillRect/>
          </a:stretch>
        </p:blipFill>
        <p:spPr>
          <a:xfrm>
            <a:off x="5181600" y="8549226"/>
            <a:ext cx="2368301" cy="101498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dirty="0" smtClean="0"/>
              <a:t>Acknowledgements</a:t>
            </a:r>
            <a:endParaRPr lang="en-US" dirty="0"/>
          </a:p>
        </p:txBody>
      </p:sp>
      <p:sp>
        <p:nvSpPr>
          <p:cNvPr id="8" name="Content Placeholder 7"/>
          <p:cNvSpPr>
            <a:spLocks noGrp="1"/>
          </p:cNvSpPr>
          <p:nvPr>
            <p:ph idx="1"/>
          </p:nvPr>
        </p:nvSpPr>
        <p:spPr>
          <a:xfrm>
            <a:off x="353292" y="1183343"/>
            <a:ext cx="7065818" cy="6638079"/>
          </a:xfrm>
        </p:spPr>
        <p:txBody>
          <a:bodyPr>
            <a:noAutofit/>
          </a:bodyPr>
          <a:lstStyle/>
          <a:p>
            <a:pPr>
              <a:lnSpc>
                <a:spcPct val="100000"/>
              </a:lnSpc>
              <a:spcBef>
                <a:spcPts val="1200"/>
              </a:spcBef>
            </a:pPr>
            <a:r>
              <a:rPr lang="en-US" dirty="0"/>
              <a:t> This survey is the collaborative work result of several individuals and groups. Its foundation is in the instructional team questions in the </a:t>
            </a:r>
            <a:r>
              <a:rPr lang="en-US" i="1" dirty="0"/>
              <a:t>Educational Effectiveness Surveys</a:t>
            </a:r>
            <a:r>
              <a:rPr lang="en-US" dirty="0"/>
              <a:t> constructed and fielded by the Center for Educational Effectiveness, facilitated by Sue Mills. Contributions were made by Everett Education Association President Kim Mead, Everett Association of Paraeducators President Laura Rogers, Everett Association of School Administrators members, the district’s assistant superintendents, Drs. Molly Ringo, Peter Scott, and Joyce Stewart, the superintendent, Dr. Gary Cohn, and instructional facilitator LaRae Marks</a:t>
            </a:r>
            <a:r>
              <a:rPr lang="en-US" dirty="0" smtClean="0"/>
              <a:t>.</a:t>
            </a:r>
          </a:p>
          <a:p>
            <a:pPr>
              <a:lnSpc>
                <a:spcPct val="100000"/>
              </a:lnSpc>
              <a:spcBef>
                <a:spcPts val="2400"/>
              </a:spcBef>
            </a:pPr>
            <a:r>
              <a:rPr lang="en-US" sz="1800" dirty="0">
                <a:solidFill>
                  <a:srgbClr val="32859C"/>
                </a:solidFill>
              </a:rPr>
              <a:t>Purpose and Background</a:t>
            </a:r>
          </a:p>
          <a:p>
            <a:pPr>
              <a:lnSpc>
                <a:spcPct val="100000"/>
              </a:lnSpc>
              <a:spcBef>
                <a:spcPts val="1200"/>
              </a:spcBef>
            </a:pPr>
            <a:r>
              <a:rPr lang="en-US" i="1" dirty="0"/>
              <a:t>The mission of Everett Public Schools is to inspire, educate and prepare each student to achieve to high standards, contribute to the community and thrive in a global society. </a:t>
            </a:r>
            <a:endParaRPr lang="en-US" dirty="0"/>
          </a:p>
          <a:p>
            <a:pPr>
              <a:lnSpc>
                <a:spcPct val="100000"/>
              </a:lnSpc>
              <a:spcBef>
                <a:spcPts val="1200"/>
              </a:spcBef>
            </a:pPr>
            <a:r>
              <a:rPr lang="en-US" dirty="0"/>
              <a:t>As the education system in Washington advances, the importance of having effective teachers who regularly employ best practices to educate well-rounded, college and career ready citizens is increasingly apparent. To better support educators engaged in this mission, the district board and administration and the education association negotiated 75 minutes of early release time for collaboration by teachers in collegial teams on Fridays. </a:t>
            </a:r>
            <a:r>
              <a:rPr lang="en-US" dirty="0" smtClean="0"/>
              <a:t>The </a:t>
            </a:r>
            <a:r>
              <a:rPr lang="en-US" dirty="0"/>
              <a:t>primary purpose of the early release time is for collegial teams to improve instruction, school programs, professional growth, and student learning opportunities.</a:t>
            </a:r>
          </a:p>
          <a:p>
            <a:pPr>
              <a:lnSpc>
                <a:spcPct val="100000"/>
              </a:lnSpc>
              <a:spcBef>
                <a:spcPts val="1200"/>
              </a:spcBef>
            </a:pPr>
            <a:r>
              <a:rPr lang="en-US" dirty="0" smtClean="0"/>
              <a:t>This </a:t>
            </a:r>
            <a:r>
              <a:rPr lang="en-US" dirty="0"/>
              <a:t>survey was designed to gather baseline information including data and feedback to assess the Learning Improvement Fridays effectiveness. The survey questions are based on several bodies of research, including those aligned with the </a:t>
            </a:r>
            <a:r>
              <a:rPr lang="en-US" i="1" dirty="0"/>
              <a:t>Nine Characteristics of Effective Schools</a:t>
            </a:r>
            <a:r>
              <a:rPr lang="en-US" dirty="0"/>
              <a:t> (on which our EES surveys have been based), the DuFour’s professional learning communities model, the Student and School Success Principles now used by OSPI, and Charlotte Danielson's Framework for Teaching. </a:t>
            </a:r>
          </a:p>
          <a:p>
            <a:pPr>
              <a:lnSpc>
                <a:spcPct val="100000"/>
              </a:lnSpc>
              <a:spcBef>
                <a:spcPts val="1200"/>
              </a:spcBef>
            </a:pPr>
            <a:r>
              <a:rPr lang="en-US" dirty="0" smtClean="0"/>
              <a:t>Survey </a:t>
            </a:r>
            <a:r>
              <a:rPr lang="en-US" dirty="0"/>
              <a:t>information will guide us as we consider the needs and next steps for the best use of Learning Improvement Fridays collaboration time. As a profession, we are moving away from working in isolation and toward collaborating with peers and colleagues around instructional practices and student learning. As a district, this shift from individual effort to collective effort will be facilitated more successfully through common understanding and use of instructional best practices. </a:t>
            </a:r>
          </a:p>
          <a:p>
            <a:pPr lvl="1" indent="0">
              <a:lnSpc>
                <a:spcPct val="100000"/>
              </a:lnSpc>
              <a:spcBef>
                <a:spcPts val="1200"/>
              </a:spcBef>
            </a:pPr>
            <a:endParaRPr lang="en-US" dirty="0"/>
          </a:p>
          <a:p>
            <a:pPr>
              <a:lnSpc>
                <a:spcPct val="100000"/>
              </a:lnSpc>
              <a:spcBef>
                <a:spcPts val="1200"/>
              </a:spcBef>
            </a:pPr>
            <a:endParaRPr lang="en-US" dirty="0"/>
          </a:p>
          <a:p>
            <a:pPr>
              <a:lnSpc>
                <a:spcPct val="100000"/>
              </a:lnSpc>
              <a:spcBef>
                <a:spcPts val="1200"/>
              </a:spcBef>
            </a:pPr>
            <a:endParaRPr lang="en-US" dirty="0"/>
          </a:p>
          <a:p>
            <a:pPr>
              <a:lnSpc>
                <a:spcPct val="100000"/>
              </a:lnSpc>
              <a:spcBef>
                <a:spcPts val="1200"/>
              </a:spcBef>
            </a:pPr>
            <a:endParaRPr lang="en-US" dirty="0" smtClean="0"/>
          </a:p>
        </p:txBody>
      </p:sp>
      <p:sp>
        <p:nvSpPr>
          <p:cNvPr id="4" name="Slide Number Placeholder 3"/>
          <p:cNvSpPr>
            <a:spLocks noGrp="1"/>
          </p:cNvSpPr>
          <p:nvPr>
            <p:ph type="sldNum" sz="quarter" idx="4"/>
          </p:nvPr>
        </p:nvSpPr>
        <p:spPr/>
        <p:txBody>
          <a:bodyPr/>
          <a:lstStyle/>
          <a:p>
            <a:fld id="{295DE74A-E69D-49D7-94C3-77DF3BF3DD67}"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Framework</a:t>
            </a:r>
            <a:endParaRPr lang="en-US" dirty="0"/>
          </a:p>
        </p:txBody>
      </p:sp>
      <p:sp>
        <p:nvSpPr>
          <p:cNvPr id="4" name="Slide Number Placeholder 3"/>
          <p:cNvSpPr>
            <a:spLocks noGrp="1"/>
          </p:cNvSpPr>
          <p:nvPr>
            <p:ph type="sldNum" sz="quarter" idx="4"/>
          </p:nvPr>
        </p:nvSpPr>
        <p:spPr/>
        <p:txBody>
          <a:bodyPr/>
          <a:lstStyle/>
          <a:p>
            <a:fld id="{295DE74A-E69D-49D7-94C3-77DF3BF3DD67}" type="slidenum">
              <a:rPr lang="en-US" smtClean="0"/>
              <a:pPr/>
              <a:t>4</a:t>
            </a:fld>
            <a:endParaRPr lang="en-US" dirty="0"/>
          </a:p>
        </p:txBody>
      </p:sp>
      <p:graphicFrame>
        <p:nvGraphicFramePr>
          <p:cNvPr id="6" name="Table 5"/>
          <p:cNvGraphicFramePr>
            <a:graphicFrameLocks noGrp="1"/>
          </p:cNvGraphicFramePr>
          <p:nvPr/>
        </p:nvGraphicFramePr>
        <p:xfrm>
          <a:off x="438149" y="1084271"/>
          <a:ext cx="6896176" cy="8381984"/>
        </p:xfrm>
        <a:graphic>
          <a:graphicData uri="http://schemas.openxmlformats.org/drawingml/2006/table">
            <a:tbl>
              <a:tblPr/>
              <a:tblGrid>
                <a:gridCol w="3825677"/>
                <a:gridCol w="1585042"/>
                <a:gridCol w="730281"/>
                <a:gridCol w="755176"/>
              </a:tblGrid>
              <a:tr h="656173">
                <a:tc>
                  <a:txBody>
                    <a:bodyPr/>
                    <a:lstStyle/>
                    <a:p>
                      <a:pPr algn="ctr" fontAlgn="ctr"/>
                      <a:r>
                        <a:rPr lang="en-US" sz="1000" b="1" i="0" u="none" strike="noStrike" dirty="0">
                          <a:solidFill>
                            <a:srgbClr val="000000"/>
                          </a:solidFill>
                          <a:latin typeface="Calibri"/>
                        </a:rPr>
                        <a:t>Collaboration Time Survey Questions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700" b="1" i="0" u="none" strike="noStrike" dirty="0">
                          <a:solidFill>
                            <a:srgbClr val="000000"/>
                          </a:solidFill>
                          <a:latin typeface="Calibri"/>
                        </a:rPr>
                        <a:t>Alignment to Danielson (as defined by instructional framework authors and TPEP districts) and mapped to the 8 Washington State Criteria for evaluation published in July 2011 TPEP legislative report.</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700" b="1" i="0" u="none" strike="noStrike" dirty="0">
                          <a:solidFill>
                            <a:srgbClr val="000000"/>
                          </a:solidFill>
                          <a:latin typeface="Calibri"/>
                        </a:rPr>
                        <a:t>Alignment to WA State Teacher Criteria - KEY WORDS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700" b="1" i="0" u="none" strike="noStrike" dirty="0">
                          <a:solidFill>
                            <a:srgbClr val="000000"/>
                          </a:solidFill>
                          <a:latin typeface="Calibri"/>
                        </a:rPr>
                        <a:t>DuFour Rubric Element</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331197">
                <a:tc>
                  <a:txBody>
                    <a:bodyPr/>
                    <a:lstStyle/>
                    <a:p>
                      <a:pPr algn="l" fontAlgn="ctr"/>
                      <a:r>
                        <a:rPr lang="en-US" sz="700" b="0" i="0" u="none" strike="noStrike" dirty="0">
                          <a:solidFill>
                            <a:srgbClr val="000000"/>
                          </a:solidFill>
                          <a:latin typeface="Calibri"/>
                        </a:rPr>
                        <a:t>I consistently use administrator and employee-facilitated collaboration time for purposes related to student learning and progress.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4d - PROFESSIONAL RESPONSIBILITIES "Participating in a professional community"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latin typeface="Calibri"/>
                        </a:rPr>
                        <a:t>Focus on Collaboration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197">
                <a:tc>
                  <a:txBody>
                    <a:bodyPr/>
                    <a:lstStyle/>
                    <a:p>
                      <a:pPr algn="l" fontAlgn="ctr"/>
                      <a:r>
                        <a:rPr lang="en-US" sz="700" b="0" i="0" u="none" strike="noStrike" dirty="0">
                          <a:solidFill>
                            <a:srgbClr val="000000"/>
                          </a:solidFill>
                          <a:latin typeface="Calibri"/>
                        </a:rPr>
                        <a:t>My colleagues consistently use administrator and employee-facilitated collaboration time for purposes related to student learning and progress.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4d - PROFESSIONAL RESPONSIBILITIES "Participating in a professional community"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latin typeface="Calibri"/>
                        </a:rPr>
                        <a:t>Focus on Collaboration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197">
                <a:tc>
                  <a:txBody>
                    <a:bodyPr/>
                    <a:lstStyle/>
                    <a:p>
                      <a:pPr algn="l" fontAlgn="ctr"/>
                      <a:r>
                        <a:rPr lang="en-US" sz="700" b="0" i="0" u="none" strike="noStrike" dirty="0">
                          <a:solidFill>
                            <a:srgbClr val="000000"/>
                          </a:solidFill>
                          <a:latin typeface="Calibri"/>
                        </a:rPr>
                        <a:t>  Each team member actively participates and has a voice.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4d - PROFESSIONAL RESPONSIBILITIES "Participating in a professional community"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latin typeface="Calibri"/>
                        </a:rPr>
                        <a:t>Focus on Collaboration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197">
                <a:tc>
                  <a:txBody>
                    <a:bodyPr/>
                    <a:lstStyle/>
                    <a:p>
                      <a:pPr algn="l" fontAlgn="ctr"/>
                      <a:r>
                        <a:rPr lang="en-US" sz="700" b="0" i="0" u="none" strike="noStrike" dirty="0">
                          <a:solidFill>
                            <a:srgbClr val="000000"/>
                          </a:solidFill>
                          <a:latin typeface="Calibri"/>
                        </a:rPr>
                        <a:t>My school has established an effective process that informs me of how para-educators in my school are expected to participate in teams on Fridays.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4d - PROFESSIONAL RESPONSIBILITIES "Participating in a professional community"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Collaboration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1197">
                <a:tc>
                  <a:txBody>
                    <a:bodyPr/>
                    <a:lstStyle/>
                    <a:p>
                      <a:pPr algn="l" fontAlgn="ctr"/>
                      <a:r>
                        <a:rPr lang="en-US" sz="700" b="0" i="0" u="none" strike="noStrike" dirty="0">
                          <a:solidFill>
                            <a:srgbClr val="000000"/>
                          </a:solidFill>
                          <a:latin typeface="Calibri"/>
                        </a:rPr>
                        <a:t>We include para-educators in our team work on Fridays.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4d - PROFESSIONAL RESPONSIBILITIES "Participating in a professional community"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latin typeface="Calibri"/>
                        </a:rPr>
                        <a:t>Focus on Collaboration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323646">
                <a:tc>
                  <a:txBody>
                    <a:bodyPr/>
                    <a:lstStyle/>
                    <a:p>
                      <a:pPr algn="l" fontAlgn="ctr"/>
                      <a:r>
                        <a:rPr lang="en-US" sz="700" b="0" i="0" u="none" strike="noStrike" dirty="0">
                          <a:solidFill>
                            <a:srgbClr val="000000"/>
                          </a:solidFill>
                          <a:latin typeface="Calibri"/>
                        </a:rPr>
                        <a:t>Through mutual support and cooperation, my team has established guidelines and protocols to assist us in our work.</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latin typeface="Calibri"/>
                        </a:rPr>
                        <a:t>4e PROFESSIONAL PRACTICE "Growing and developing professionally"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Collaboration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3646">
                <a:tc>
                  <a:txBody>
                    <a:bodyPr/>
                    <a:lstStyle/>
                    <a:p>
                      <a:pPr algn="l" fontAlgn="ctr"/>
                      <a:r>
                        <a:rPr lang="en-US" sz="700" b="0" i="0" u="none" strike="noStrike" dirty="0">
                          <a:solidFill>
                            <a:srgbClr val="000000"/>
                          </a:solidFill>
                          <a:latin typeface="Calibri"/>
                        </a:rPr>
                        <a:t>My team members are in more than one building and we meet consistently.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latin typeface="Calibri"/>
                        </a:rPr>
                        <a:t>4e PROFESSIONAL PRACTICE "Growing and developing professionally"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Collaboration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3646">
                <a:tc>
                  <a:txBody>
                    <a:bodyPr/>
                    <a:lstStyle/>
                    <a:p>
                      <a:pPr algn="l" fontAlgn="ctr"/>
                      <a:r>
                        <a:rPr lang="en-US" sz="700" b="0" i="0" u="none" strike="noStrike" dirty="0">
                          <a:solidFill>
                            <a:srgbClr val="000000"/>
                          </a:solidFill>
                          <a:latin typeface="Calibri"/>
                        </a:rPr>
                        <a:t>My team uses curriculum or instructional facilitators as a resource during our collaboration time.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latin typeface="Calibri"/>
                        </a:rPr>
                        <a:t>4e PROFESSIONAL PRACTICE "Growing and developing professionally"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Collaboration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3646">
                <a:tc>
                  <a:txBody>
                    <a:bodyPr/>
                    <a:lstStyle/>
                    <a:p>
                      <a:pPr algn="l" fontAlgn="ctr"/>
                      <a:r>
                        <a:rPr lang="en-US" sz="700" b="0" i="0" u="none" strike="noStrike" dirty="0">
                          <a:solidFill>
                            <a:srgbClr val="000000"/>
                          </a:solidFill>
                          <a:latin typeface="Calibri"/>
                        </a:rPr>
                        <a:t>During collaboration time we discuss common instructional calendars and common assessments.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latin typeface="Calibri"/>
                        </a:rPr>
                        <a:t>4e PROFESSIONAL PRACTICE "Growing and developing professionally"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Collaboration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323646">
                <a:tc>
                  <a:txBody>
                    <a:bodyPr/>
                    <a:lstStyle/>
                    <a:p>
                      <a:pPr algn="l" fontAlgn="ctr"/>
                      <a:r>
                        <a:rPr lang="en-US" sz="700" b="0" i="0" u="none" strike="noStrike" dirty="0">
                          <a:solidFill>
                            <a:srgbClr val="000000"/>
                          </a:solidFill>
                          <a:latin typeface="Calibri"/>
                        </a:rPr>
                        <a:t>We plan for effective use of collaboration time.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4f - PROFESSIONAL RESPONSIBILITIES "Showing professionalism"</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Collaboration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3646">
                <a:tc>
                  <a:txBody>
                    <a:bodyPr/>
                    <a:lstStyle/>
                    <a:p>
                      <a:pPr algn="l" fontAlgn="ctr"/>
                      <a:r>
                        <a:rPr lang="en-US" sz="700" b="0" i="0" u="none" strike="noStrike" dirty="0">
                          <a:solidFill>
                            <a:srgbClr val="000000"/>
                          </a:solidFill>
                          <a:latin typeface="Calibri"/>
                        </a:rPr>
                        <a:t>My school has established an effective process that informs me of which teams are meeting.</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4f - PROFESSIONAL RESPONSIBILITIES "Showing professionalism"</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Collaboration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3646">
                <a:tc>
                  <a:txBody>
                    <a:bodyPr/>
                    <a:lstStyle/>
                    <a:p>
                      <a:pPr algn="l" fontAlgn="ctr"/>
                      <a:r>
                        <a:rPr lang="en-US" sz="700" b="0" i="0" u="none" strike="noStrike" dirty="0">
                          <a:solidFill>
                            <a:srgbClr val="000000"/>
                          </a:solidFill>
                          <a:latin typeface="Calibri"/>
                        </a:rPr>
                        <a:t>My school has established an effective process that informs me of what the topics are during the collaboration time.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4f - PROFESSIONAL RESPONSIBILITIES "Showing professionalism"</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Collaboration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3646">
                <a:tc>
                  <a:txBody>
                    <a:bodyPr/>
                    <a:lstStyle/>
                    <a:p>
                      <a:pPr algn="l" fontAlgn="ctr"/>
                      <a:r>
                        <a:rPr lang="en-US" sz="700" b="0" i="0" u="none" strike="noStrike" dirty="0">
                          <a:solidFill>
                            <a:srgbClr val="000000"/>
                          </a:solidFill>
                          <a:latin typeface="Calibri"/>
                        </a:rPr>
                        <a:t>My team consistently follows the guidelines and protocols we developed.</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4f - PROFESSIONAL RESPONSIBILITIES "Showing professionalism"</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Collaboration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548">
                <a:tc>
                  <a:txBody>
                    <a:bodyPr/>
                    <a:lstStyle/>
                    <a:p>
                      <a:pPr algn="l" fontAlgn="ctr"/>
                      <a:r>
                        <a:rPr lang="en-US" sz="700" b="0" i="0" u="none" strike="noStrike" dirty="0">
                          <a:solidFill>
                            <a:srgbClr val="000000"/>
                          </a:solidFill>
                          <a:latin typeface="Calibri"/>
                        </a:rPr>
                        <a:t> </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ctr"/>
                      <a:r>
                        <a:rPr lang="en-US" sz="700" b="0" i="0" u="none" strike="noStrike" dirty="0">
                          <a:solidFill>
                            <a:srgbClr val="000000"/>
                          </a:solidFill>
                          <a:latin typeface="Calibri"/>
                        </a:rPr>
                        <a:t> </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700" b="0" i="0" u="none" strike="noStrike" dirty="0">
                          <a:solidFill>
                            <a:srgbClr val="000000"/>
                          </a:solidFill>
                          <a:latin typeface="Calibri"/>
                        </a:rPr>
                        <a:t> </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700" b="0" i="0" u="none" strike="noStrike" dirty="0">
                          <a:solidFill>
                            <a:srgbClr val="000000"/>
                          </a:solidFill>
                          <a:latin typeface="Calibri"/>
                        </a:rPr>
                        <a:t> </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323646">
                <a:tc>
                  <a:txBody>
                    <a:bodyPr/>
                    <a:lstStyle/>
                    <a:p>
                      <a:pPr algn="l" fontAlgn="ctr"/>
                      <a:r>
                        <a:rPr lang="en-US" sz="700" b="0" i="0" u="none" strike="noStrike" dirty="0">
                          <a:solidFill>
                            <a:srgbClr val="000000"/>
                          </a:solidFill>
                          <a:latin typeface="Calibri"/>
                        </a:rPr>
                        <a:t>In collaboration time my team discusses where our students are academically in relationship to standards.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1f - PLANNING AND PREPARATION - "Designing Student Assessments"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#6  ASSESSMENT</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Learning</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3646">
                <a:tc>
                  <a:txBody>
                    <a:bodyPr/>
                    <a:lstStyle/>
                    <a:p>
                      <a:pPr algn="l" fontAlgn="ctr"/>
                      <a:r>
                        <a:rPr lang="en-US" sz="700" b="0" i="0" u="none" strike="noStrike" dirty="0">
                          <a:solidFill>
                            <a:srgbClr val="000000"/>
                          </a:solidFill>
                          <a:latin typeface="Calibri"/>
                        </a:rPr>
                        <a:t>During collaboration time my team discusses a culture for learning and best practices that reflect our high expectations for students.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2b -CLASSROOM ENVIRONMENT  "Establishing a culture for learning"</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#1 EXPECTATIONS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Learning</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3646">
                <a:tc>
                  <a:txBody>
                    <a:bodyPr/>
                    <a:lstStyle/>
                    <a:p>
                      <a:pPr algn="l" fontAlgn="ctr"/>
                      <a:r>
                        <a:rPr lang="en-US" sz="700" b="0" i="0" u="none" strike="noStrike" dirty="0">
                          <a:solidFill>
                            <a:srgbClr val="000000"/>
                          </a:solidFill>
                          <a:latin typeface="Calibri"/>
                        </a:rPr>
                        <a:t>The student work we are using in our team meetings provides me with the evidence I need to adjust my instruction so I can better meet the needs of my students.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3d INSTRUCTION - "Using Assessment in Instruction"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#6  ASSESSMENT</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Learning</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3646">
                <a:tc>
                  <a:txBody>
                    <a:bodyPr/>
                    <a:lstStyle/>
                    <a:p>
                      <a:pPr algn="l" fontAlgn="ctr"/>
                      <a:r>
                        <a:rPr lang="en-US" sz="700" b="0" i="0" u="none" strike="noStrike" dirty="0">
                          <a:solidFill>
                            <a:srgbClr val="000000"/>
                          </a:solidFill>
                          <a:latin typeface="Calibri"/>
                        </a:rPr>
                        <a:t>During collaboration time my team reflects together on our teaching practices to understand the effect on student outcomes.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4a - PROFESSIONAL RESPONSIBILITIES "Reflecting on teaching"</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#2 INSTRUCTION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Learning</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1197">
                <a:tc>
                  <a:txBody>
                    <a:bodyPr/>
                    <a:lstStyle/>
                    <a:p>
                      <a:pPr algn="l" fontAlgn="ctr"/>
                      <a:r>
                        <a:rPr lang="en-US" sz="700" b="0" i="0" u="none" strike="noStrike" dirty="0">
                          <a:solidFill>
                            <a:srgbClr val="000000"/>
                          </a:solidFill>
                          <a:latin typeface="Calibri"/>
                        </a:rPr>
                        <a:t>We review student work in collaboration time.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4d - PROFESSIONAL RESPONSIBILITIES "Participating in a professional community"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Learning</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1197">
                <a:tc>
                  <a:txBody>
                    <a:bodyPr/>
                    <a:lstStyle/>
                    <a:p>
                      <a:pPr algn="l" fontAlgn="ctr"/>
                      <a:r>
                        <a:rPr lang="en-US" sz="700" b="0" i="0" u="none" strike="noStrike" dirty="0">
                          <a:solidFill>
                            <a:srgbClr val="000000"/>
                          </a:solidFill>
                          <a:latin typeface="Calibri"/>
                        </a:rPr>
                        <a:t>The way my team uses collaboration time advances my content knowledge and pedagogical skill. </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4d - PROFESSIONAL RESPONSIBILITIES "Participating in a professional community"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#4 CONTENT KNOWLEDGE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Learning</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3646">
                <a:tc>
                  <a:txBody>
                    <a:bodyPr/>
                    <a:lstStyle/>
                    <a:p>
                      <a:pPr algn="l" fontAlgn="ctr"/>
                      <a:r>
                        <a:rPr lang="en-US" sz="700" b="0" i="0" u="none" strike="noStrike" dirty="0">
                          <a:solidFill>
                            <a:srgbClr val="000000"/>
                          </a:solidFill>
                          <a:latin typeface="Calibri"/>
                        </a:rPr>
                        <a:t>During collaboration time my team focuses on improving instructional practice to enhance student learning and progress.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4e PROFESSIONAL PRACTICE "Growing and developing professionally"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Learning</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14548">
                <a:tc>
                  <a:txBody>
                    <a:bodyPr/>
                    <a:lstStyle/>
                    <a:p>
                      <a:pPr algn="l" fontAlgn="ctr"/>
                      <a:r>
                        <a:rPr lang="en-US" sz="700" b="0" i="0" u="none" strike="noStrike" dirty="0">
                          <a:solidFill>
                            <a:srgbClr val="000000"/>
                          </a:solidFill>
                          <a:latin typeface="Calibri"/>
                        </a:rPr>
                        <a:t> </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ctr"/>
                      <a:r>
                        <a:rPr lang="en-US" sz="700" b="0" i="0" u="none" strike="noStrike" dirty="0">
                          <a:solidFill>
                            <a:srgbClr val="000000"/>
                          </a:solidFill>
                          <a:latin typeface="Calibri"/>
                        </a:rPr>
                        <a:t> </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700" b="0" i="0" u="none" strike="noStrike" dirty="0">
                          <a:solidFill>
                            <a:srgbClr val="000000"/>
                          </a:solidFill>
                          <a:latin typeface="Calibri"/>
                        </a:rPr>
                        <a:t> </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700" b="0" i="0" u="none" strike="noStrike" dirty="0">
                          <a:solidFill>
                            <a:srgbClr val="000000"/>
                          </a:solidFill>
                          <a:latin typeface="Calibri"/>
                        </a:rPr>
                        <a:t> </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323646">
                <a:tc>
                  <a:txBody>
                    <a:bodyPr/>
                    <a:lstStyle/>
                    <a:p>
                      <a:pPr algn="l" fontAlgn="ctr"/>
                      <a:r>
                        <a:rPr lang="en-US" sz="700" b="0" i="0" u="none" strike="noStrike" dirty="0">
                          <a:solidFill>
                            <a:srgbClr val="000000"/>
                          </a:solidFill>
                          <a:latin typeface="Calibri"/>
                        </a:rPr>
                        <a:t>We regularly analyze data in my team in order to understand student learning and progress.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3d INSTRUCTION - "Using Assessment in Instruction"</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#6  ASSESSMENT</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Results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3646">
                <a:tc>
                  <a:txBody>
                    <a:bodyPr/>
                    <a:lstStyle/>
                    <a:p>
                      <a:pPr algn="l" fontAlgn="ctr"/>
                      <a:r>
                        <a:rPr lang="en-US" sz="700" b="0" i="0" u="none" strike="noStrike" dirty="0">
                          <a:solidFill>
                            <a:srgbClr val="000000"/>
                          </a:solidFill>
                          <a:latin typeface="Calibri"/>
                        </a:rPr>
                        <a:t>My administrator (principal, assistant principal) is aware of the work we are accomplishing in our teams.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4e PROFESSIONAL PRACTICE "Growing and developing professionally"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Results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3646">
                <a:tc>
                  <a:txBody>
                    <a:bodyPr/>
                    <a:lstStyle/>
                    <a:p>
                      <a:pPr algn="l" fontAlgn="ctr"/>
                      <a:r>
                        <a:rPr lang="en-US" sz="700" b="0" i="0" u="none" strike="noStrike" dirty="0">
                          <a:solidFill>
                            <a:srgbClr val="000000"/>
                          </a:solidFill>
                          <a:latin typeface="Calibri"/>
                        </a:rPr>
                        <a:t>My school's School Improvement Plan is a key factor in how my team prioritizes the use of our collaboration time.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latin typeface="Calibri"/>
                        </a:rPr>
                        <a:t>4e PROFESSIONAL PRACTICE "Growing and developing professionally"</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 #8 PROFESSIONAL PRACTICE</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latin typeface="Calibri"/>
                        </a:rPr>
                        <a:t>Focus on Results</a:t>
                      </a:r>
                    </a:p>
                  </a:txBody>
                  <a:tcPr marL="6224" marR="6224" marT="6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Demographic Charts—Who Took the Survey?</a:t>
            </a:r>
            <a:endParaRPr lang="en-US" dirty="0"/>
          </a:p>
        </p:txBody>
      </p:sp>
      <p:sp>
        <p:nvSpPr>
          <p:cNvPr id="4" name="Slide Number Placeholder 3"/>
          <p:cNvSpPr>
            <a:spLocks noGrp="1"/>
          </p:cNvSpPr>
          <p:nvPr>
            <p:ph type="sldNum" sz="quarter" idx="4"/>
          </p:nvPr>
        </p:nvSpPr>
        <p:spPr/>
        <p:txBody>
          <a:bodyPr/>
          <a:lstStyle/>
          <a:p>
            <a:fld id="{295DE74A-E69D-49D7-94C3-77DF3BF3DD67}" type="slidenum">
              <a:rPr lang="en-US" smtClean="0"/>
              <a:pPr/>
              <a:t>5</a:t>
            </a:fld>
            <a:endParaRPr lang="en-US" dirty="0"/>
          </a:p>
        </p:txBody>
      </p:sp>
      <p:pic>
        <p:nvPicPr>
          <p:cNvPr id="13" name="Picture 14"/>
          <p:cNvPicPr>
            <a:picLocks noChangeAspect="1" noChangeArrowheads="1"/>
          </p:cNvPicPr>
          <p:nvPr/>
        </p:nvPicPr>
        <p:blipFill>
          <a:blip r:embed="rId2" cstate="print"/>
          <a:srcRect/>
          <a:stretch>
            <a:fillRect/>
          </a:stretch>
        </p:blipFill>
        <p:spPr bwMode="auto">
          <a:xfrm>
            <a:off x="685800" y="1284288"/>
            <a:ext cx="2914650" cy="2562225"/>
          </a:xfrm>
          <a:prstGeom prst="rect">
            <a:avLst/>
          </a:prstGeom>
          <a:noFill/>
          <a:ln w="9525">
            <a:miter lim="800000"/>
            <a:headEnd/>
            <a:tailEnd/>
          </a:ln>
          <a:effectLst/>
        </p:spPr>
      </p:pic>
      <p:pic>
        <p:nvPicPr>
          <p:cNvPr id="14" name="Picture 15"/>
          <p:cNvPicPr>
            <a:picLocks noChangeAspect="1" noChangeArrowheads="1"/>
          </p:cNvPicPr>
          <p:nvPr/>
        </p:nvPicPr>
        <p:blipFill>
          <a:blip r:embed="rId3" cstate="print"/>
          <a:srcRect/>
          <a:stretch>
            <a:fillRect/>
          </a:stretch>
        </p:blipFill>
        <p:spPr bwMode="auto">
          <a:xfrm>
            <a:off x="4210050" y="1284288"/>
            <a:ext cx="2924175" cy="2562225"/>
          </a:xfrm>
          <a:prstGeom prst="rect">
            <a:avLst/>
          </a:prstGeom>
          <a:noFill/>
          <a:ln w="9525">
            <a:miter lim="800000"/>
            <a:headEnd/>
            <a:tailEnd/>
          </a:ln>
          <a:effectLst/>
        </p:spPr>
      </p:pic>
      <p:pic>
        <p:nvPicPr>
          <p:cNvPr id="15" name="Picture 16"/>
          <p:cNvPicPr>
            <a:picLocks noChangeAspect="1" noChangeArrowheads="1"/>
          </p:cNvPicPr>
          <p:nvPr/>
        </p:nvPicPr>
        <p:blipFill>
          <a:blip r:embed="rId4" cstate="print"/>
          <a:srcRect/>
          <a:stretch>
            <a:fillRect/>
          </a:stretch>
        </p:blipFill>
        <p:spPr bwMode="auto">
          <a:xfrm>
            <a:off x="666750" y="4076700"/>
            <a:ext cx="2914650" cy="2562225"/>
          </a:xfrm>
          <a:prstGeom prst="rect">
            <a:avLst/>
          </a:prstGeom>
          <a:noFill/>
          <a:ln w="9525">
            <a:miter lim="800000"/>
            <a:headEnd/>
            <a:tailEnd/>
          </a:ln>
          <a:effectLst/>
        </p:spPr>
      </p:pic>
      <p:pic>
        <p:nvPicPr>
          <p:cNvPr id="10" name="Picture 17"/>
          <p:cNvPicPr>
            <a:picLocks noChangeAspect="1" noChangeArrowheads="1"/>
          </p:cNvPicPr>
          <p:nvPr/>
        </p:nvPicPr>
        <p:blipFill>
          <a:blip r:embed="rId5" cstate="print"/>
          <a:srcRect/>
          <a:stretch>
            <a:fillRect/>
          </a:stretch>
        </p:blipFill>
        <p:spPr bwMode="auto">
          <a:xfrm>
            <a:off x="4210050" y="4038600"/>
            <a:ext cx="2924175" cy="2562225"/>
          </a:xfrm>
          <a:prstGeom prst="rect">
            <a:avLst/>
          </a:prstGeom>
          <a:noFill/>
          <a:ln w="9525">
            <a:miter lim="800000"/>
            <a:headEnd/>
            <a:tailEnd/>
          </a:ln>
          <a:effectLst/>
        </p:spPr>
      </p:pic>
      <p:pic>
        <p:nvPicPr>
          <p:cNvPr id="11" name="Picture 18"/>
          <p:cNvPicPr>
            <a:picLocks noChangeAspect="1" noChangeArrowheads="1"/>
          </p:cNvPicPr>
          <p:nvPr/>
        </p:nvPicPr>
        <p:blipFill>
          <a:blip r:embed="rId6" cstate="print"/>
          <a:srcRect/>
          <a:stretch>
            <a:fillRect/>
          </a:stretch>
        </p:blipFill>
        <p:spPr bwMode="auto">
          <a:xfrm>
            <a:off x="685800" y="6858000"/>
            <a:ext cx="2914650" cy="2562225"/>
          </a:xfrm>
          <a:prstGeom prst="rect">
            <a:avLst/>
          </a:prstGeom>
          <a:noFill/>
          <a:ln w="9525">
            <a:miter lim="800000"/>
            <a:headEnd/>
            <a:tailEnd/>
          </a:ln>
          <a:effectLst/>
        </p:spPr>
      </p:pic>
      <p:pic>
        <p:nvPicPr>
          <p:cNvPr id="12" name="Picture 19"/>
          <p:cNvPicPr>
            <a:picLocks noChangeAspect="1" noChangeArrowheads="1"/>
          </p:cNvPicPr>
          <p:nvPr/>
        </p:nvPicPr>
        <p:blipFill>
          <a:blip r:embed="rId7" cstate="print"/>
          <a:srcRect/>
          <a:stretch>
            <a:fillRect/>
          </a:stretch>
        </p:blipFill>
        <p:spPr bwMode="auto">
          <a:xfrm>
            <a:off x="4210050" y="6858000"/>
            <a:ext cx="2924175" cy="2562225"/>
          </a:xfrm>
          <a:prstGeom prst="rect">
            <a:avLst/>
          </a:prstGeom>
          <a:noFill/>
          <a:ln w="9525">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292" y="493060"/>
            <a:ext cx="7065818" cy="690282"/>
          </a:xfrm>
        </p:spPr>
        <p:txBody>
          <a:bodyPr>
            <a:noAutofit/>
          </a:bodyPr>
          <a:lstStyle/>
          <a:p>
            <a:r>
              <a:rPr lang="en-US" dirty="0" smtClean="0"/>
              <a:t>Summary View: Collaboration Time Survey</a:t>
            </a:r>
            <a:endParaRPr lang="en-US" dirty="0"/>
          </a:p>
        </p:txBody>
      </p:sp>
      <p:sp>
        <p:nvSpPr>
          <p:cNvPr id="4" name="Slide Number Placeholder 3"/>
          <p:cNvSpPr>
            <a:spLocks noGrp="1"/>
          </p:cNvSpPr>
          <p:nvPr>
            <p:ph type="sldNum" sz="quarter" idx="4"/>
          </p:nvPr>
        </p:nvSpPr>
        <p:spPr/>
        <p:txBody>
          <a:bodyPr/>
          <a:lstStyle/>
          <a:p>
            <a:fld id="{295DE74A-E69D-49D7-94C3-77DF3BF3DD67}" type="slidenum">
              <a:rPr lang="en-US" smtClean="0"/>
              <a:pPr/>
              <a:t>6</a:t>
            </a:fld>
            <a:endParaRPr lang="en-US" dirty="0"/>
          </a:p>
        </p:txBody>
      </p:sp>
      <p:sp>
        <p:nvSpPr>
          <p:cNvPr id="9" name="Content Placeholder 2"/>
          <p:cNvSpPr>
            <a:spLocks noGrp="1"/>
          </p:cNvSpPr>
          <p:nvPr>
            <p:ph idx="1"/>
          </p:nvPr>
        </p:nvSpPr>
        <p:spPr>
          <a:xfrm>
            <a:off x="381000" y="1284288"/>
            <a:ext cx="7037388" cy="849312"/>
          </a:xfrm>
        </p:spPr>
        <p:txBody>
          <a:bodyPr>
            <a:normAutofit/>
          </a:bodyPr>
          <a:lstStyle/>
          <a:p>
            <a:pPr>
              <a:lnSpc>
                <a:spcPct val="100000"/>
              </a:lnSpc>
            </a:pPr>
            <a:r>
              <a:rPr lang="en-US" dirty="0" smtClean="0">
                <a:latin typeface="Arial" pitchFamily="34" charset="0"/>
                <a:cs typeface="Arial" pitchFamily="34" charset="0"/>
              </a:rPr>
              <a:t>This </a:t>
            </a:r>
            <a:r>
              <a:rPr lang="en-US" dirty="0">
                <a:latin typeface="Arial" pitchFamily="34" charset="0"/>
                <a:cs typeface="Arial" pitchFamily="34" charset="0"/>
              </a:rPr>
              <a:t>page summarizes </a:t>
            </a:r>
            <a:r>
              <a:rPr lang="en-US" dirty="0" smtClean="0">
                <a:latin typeface="Arial" pitchFamily="34" charset="0"/>
                <a:cs typeface="Arial" pitchFamily="34" charset="0"/>
              </a:rPr>
              <a:t>your results on the Collaboration Time Survey. As </a:t>
            </a:r>
            <a:r>
              <a:rPr lang="en-US" dirty="0">
                <a:latin typeface="Arial" pitchFamily="34" charset="0"/>
                <a:cs typeface="Arial" pitchFamily="34" charset="0"/>
              </a:rPr>
              <a:t>you look at </a:t>
            </a:r>
            <a:r>
              <a:rPr lang="en-US" dirty="0" smtClean="0">
                <a:latin typeface="Arial" pitchFamily="34" charset="0"/>
                <a:cs typeface="Arial" pitchFamily="34" charset="0"/>
              </a:rPr>
              <a:t>these categories </a:t>
            </a:r>
            <a:r>
              <a:rPr lang="en-US" dirty="0">
                <a:latin typeface="Arial" pitchFamily="34" charset="0"/>
                <a:cs typeface="Arial" pitchFamily="34" charset="0"/>
              </a:rPr>
              <a:t>do you see one or two that indicate real strength as represented in significant green?  </a:t>
            </a:r>
            <a:r>
              <a:rPr lang="en-US" dirty="0" smtClean="0">
                <a:latin typeface="Arial" pitchFamily="34" charset="0"/>
                <a:cs typeface="Arial" pitchFamily="34" charset="0"/>
              </a:rPr>
              <a:t>Do </a:t>
            </a:r>
            <a:r>
              <a:rPr lang="en-US" dirty="0">
                <a:latin typeface="Arial" pitchFamily="34" charset="0"/>
                <a:cs typeface="Arial" pitchFamily="34" charset="0"/>
              </a:rPr>
              <a:t>you see one or two that lean more toward the negative values of orange and red?  To further </a:t>
            </a:r>
            <a:r>
              <a:rPr lang="en-US" dirty="0" smtClean="0">
                <a:latin typeface="Arial" pitchFamily="34" charset="0"/>
                <a:cs typeface="Arial" pitchFamily="34" charset="0"/>
              </a:rPr>
              <a:t>understand </a:t>
            </a:r>
            <a:r>
              <a:rPr lang="en-US" dirty="0">
                <a:latin typeface="Arial" pitchFamily="34" charset="0"/>
                <a:cs typeface="Arial" pitchFamily="34" charset="0"/>
              </a:rPr>
              <a:t>the meaning of this data you will need to review the breakdown of the individual </a:t>
            </a:r>
            <a:r>
              <a:rPr lang="en-US" dirty="0" smtClean="0">
                <a:latin typeface="Arial" pitchFamily="34" charset="0"/>
                <a:cs typeface="Arial" pitchFamily="34" charset="0"/>
              </a:rPr>
              <a:t>items which </a:t>
            </a:r>
            <a:r>
              <a:rPr lang="en-US" dirty="0">
                <a:latin typeface="Arial" pitchFamily="34" charset="0"/>
                <a:cs typeface="Arial" pitchFamily="34" charset="0"/>
              </a:rPr>
              <a:t>comprise each of these categories. </a:t>
            </a:r>
            <a:r>
              <a:rPr lang="en-US" dirty="0" smtClean="0">
                <a:latin typeface="Arial" pitchFamily="34" charset="0"/>
                <a:cs typeface="Arial" pitchFamily="34" charset="0"/>
              </a:rPr>
              <a:t>Those </a:t>
            </a:r>
            <a:r>
              <a:rPr lang="en-US" dirty="0">
                <a:latin typeface="Arial" pitchFamily="34" charset="0"/>
                <a:cs typeface="Arial" pitchFamily="34" charset="0"/>
              </a:rPr>
              <a:t>pages </a:t>
            </a:r>
            <a:r>
              <a:rPr lang="en-US" dirty="0" smtClean="0">
                <a:latin typeface="Arial" pitchFamily="34" charset="0"/>
                <a:cs typeface="Arial" pitchFamily="34" charset="0"/>
              </a:rPr>
              <a:t>follow.</a:t>
            </a:r>
            <a:endParaRPr lang="en-US" dirty="0"/>
          </a:p>
        </p:txBody>
      </p:sp>
      <p:pic>
        <p:nvPicPr>
          <p:cNvPr id="6" name="Picture 8"/>
          <p:cNvPicPr>
            <a:picLocks noChangeAspect="1" noChangeArrowheads="1"/>
          </p:cNvPicPr>
          <p:nvPr/>
        </p:nvPicPr>
        <p:blipFill>
          <a:blip r:embed="rId2" cstate="print"/>
          <a:srcRect/>
          <a:stretch>
            <a:fillRect/>
          </a:stretch>
        </p:blipFill>
        <p:spPr bwMode="auto">
          <a:xfrm>
            <a:off x="876300" y="2438400"/>
            <a:ext cx="6019800" cy="5124450"/>
          </a:xfrm>
          <a:prstGeom prst="rect">
            <a:avLst/>
          </a:prstGeom>
          <a:noFill/>
          <a:ln w="9525">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292" y="493060"/>
            <a:ext cx="7065818" cy="690282"/>
          </a:xfrm>
        </p:spPr>
        <p:txBody>
          <a:bodyPr>
            <a:noAutofit/>
          </a:bodyPr>
          <a:lstStyle/>
          <a:p>
            <a:r>
              <a:rPr lang="en-US" dirty="0" smtClean="0"/>
              <a:t>Summary View: Collaboration Time Survey Mean Score</a:t>
            </a:r>
            <a:endParaRPr lang="en-US" dirty="0"/>
          </a:p>
        </p:txBody>
      </p:sp>
      <p:sp>
        <p:nvSpPr>
          <p:cNvPr id="4" name="Slide Number Placeholder 3"/>
          <p:cNvSpPr>
            <a:spLocks noGrp="1"/>
          </p:cNvSpPr>
          <p:nvPr>
            <p:ph type="sldNum" sz="quarter" idx="4"/>
          </p:nvPr>
        </p:nvSpPr>
        <p:spPr/>
        <p:txBody>
          <a:bodyPr/>
          <a:lstStyle/>
          <a:p>
            <a:fld id="{295DE74A-E69D-49D7-94C3-77DF3BF3DD67}" type="slidenum">
              <a:rPr lang="en-US" smtClean="0"/>
              <a:pPr/>
              <a:t>7</a:t>
            </a:fld>
            <a:endParaRPr lang="en-US" dirty="0"/>
          </a:p>
        </p:txBody>
      </p:sp>
      <p:sp>
        <p:nvSpPr>
          <p:cNvPr id="9" name="Content Placeholder 2"/>
          <p:cNvSpPr>
            <a:spLocks noGrp="1"/>
          </p:cNvSpPr>
          <p:nvPr>
            <p:ph idx="1"/>
          </p:nvPr>
        </p:nvSpPr>
        <p:spPr>
          <a:xfrm>
            <a:off x="381000" y="1284288"/>
            <a:ext cx="7037388" cy="849312"/>
          </a:xfrm>
        </p:spPr>
        <p:txBody>
          <a:bodyPr>
            <a:normAutofit lnSpcReduction="10000"/>
          </a:bodyPr>
          <a:lstStyle/>
          <a:p>
            <a:pPr>
              <a:lnSpc>
                <a:spcPct val="100000"/>
              </a:lnSpc>
            </a:pPr>
            <a:r>
              <a:rPr lang="en-US" dirty="0"/>
              <a:t>While the overall summary view is important to consider, researchers often use mean scores – particularly when viewing results over time.</a:t>
            </a:r>
          </a:p>
        </p:txBody>
      </p:sp>
      <p:pic>
        <p:nvPicPr>
          <p:cNvPr id="6" name="Picture 3"/>
          <p:cNvPicPr>
            <a:picLocks noChangeAspect="1" noChangeArrowheads="1"/>
          </p:cNvPicPr>
          <p:nvPr/>
        </p:nvPicPr>
        <p:blipFill>
          <a:blip r:embed="rId2" cstate="print"/>
          <a:srcRect/>
          <a:stretch>
            <a:fillRect/>
          </a:stretch>
        </p:blipFill>
        <p:spPr bwMode="auto">
          <a:xfrm>
            <a:off x="876300" y="2466975"/>
            <a:ext cx="6019800" cy="5124450"/>
          </a:xfrm>
          <a:prstGeom prst="rect">
            <a:avLst/>
          </a:prstGeom>
          <a:noFill/>
          <a:ln w="9525">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53292" y="493059"/>
            <a:ext cx="6469379" cy="686858"/>
          </a:xfrm>
        </p:spPr>
        <p:txBody>
          <a:bodyPr>
            <a:normAutofit/>
          </a:bodyPr>
          <a:lstStyle/>
          <a:p>
            <a:r>
              <a:rPr lang="en-US" dirty="0" smtClean="0"/>
              <a:t>Focus on Collaboration</a:t>
            </a:r>
            <a:endParaRPr lang="en-US" dirty="0"/>
          </a:p>
        </p:txBody>
      </p:sp>
      <p:sp>
        <p:nvSpPr>
          <p:cNvPr id="4" name="Slide Number Placeholder 3"/>
          <p:cNvSpPr>
            <a:spLocks noGrp="1"/>
          </p:cNvSpPr>
          <p:nvPr>
            <p:ph type="sldNum" sz="quarter" idx="4"/>
          </p:nvPr>
        </p:nvSpPr>
        <p:spPr/>
        <p:txBody>
          <a:bodyPr/>
          <a:lstStyle/>
          <a:p>
            <a:fld id="{295DE74A-E69D-49D7-94C3-77DF3BF3DD67}" type="slidenum">
              <a:rPr lang="en-US" smtClean="0"/>
              <a:pPr/>
              <a:t>8</a:t>
            </a:fld>
            <a:endParaRPr lang="en-US" dirty="0"/>
          </a:p>
        </p:txBody>
      </p:sp>
      <p:pic>
        <p:nvPicPr>
          <p:cNvPr id="5" name="Picture 5"/>
          <p:cNvPicPr>
            <a:picLocks noChangeAspect="1" noChangeArrowheads="1"/>
          </p:cNvPicPr>
          <p:nvPr/>
        </p:nvPicPr>
        <p:blipFill>
          <a:blip r:embed="rId2" cstate="print"/>
          <a:srcRect/>
          <a:stretch>
            <a:fillRect/>
          </a:stretch>
        </p:blipFill>
        <p:spPr bwMode="auto">
          <a:xfrm>
            <a:off x="990600" y="1676400"/>
            <a:ext cx="6019800" cy="7648575"/>
          </a:xfrm>
          <a:prstGeom prst="rect">
            <a:avLst/>
          </a:prstGeom>
          <a:noFill/>
          <a:ln w="9525">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53292" y="493059"/>
            <a:ext cx="6469379" cy="686858"/>
          </a:xfrm>
        </p:spPr>
        <p:txBody>
          <a:bodyPr>
            <a:normAutofit/>
          </a:bodyPr>
          <a:lstStyle/>
          <a:p>
            <a:r>
              <a:rPr lang="en-US" dirty="0" smtClean="0"/>
              <a:t>Focus on Learning</a:t>
            </a:r>
            <a:endParaRPr lang="en-US" dirty="0"/>
          </a:p>
        </p:txBody>
      </p:sp>
      <p:sp>
        <p:nvSpPr>
          <p:cNvPr id="4" name="Slide Number Placeholder 3"/>
          <p:cNvSpPr>
            <a:spLocks noGrp="1"/>
          </p:cNvSpPr>
          <p:nvPr>
            <p:ph type="sldNum" sz="quarter" idx="4"/>
          </p:nvPr>
        </p:nvSpPr>
        <p:spPr/>
        <p:txBody>
          <a:bodyPr/>
          <a:lstStyle/>
          <a:p>
            <a:fld id="{295DE74A-E69D-49D7-94C3-77DF3BF3DD67}" type="slidenum">
              <a:rPr lang="en-US" smtClean="0"/>
              <a:pPr/>
              <a:t>9</a:t>
            </a:fld>
            <a:endParaRPr lang="en-US" dirty="0"/>
          </a:p>
        </p:txBody>
      </p:sp>
      <p:pic>
        <p:nvPicPr>
          <p:cNvPr id="5" name="Picture 3"/>
          <p:cNvPicPr>
            <a:picLocks noChangeAspect="1" noChangeArrowheads="1"/>
          </p:cNvPicPr>
          <p:nvPr/>
        </p:nvPicPr>
        <p:blipFill>
          <a:blip r:embed="rId2" cstate="print"/>
          <a:srcRect/>
          <a:stretch>
            <a:fillRect/>
          </a:stretch>
        </p:blipFill>
        <p:spPr bwMode="auto">
          <a:xfrm>
            <a:off x="876300" y="1676400"/>
            <a:ext cx="6019800" cy="7219950"/>
          </a:xfrm>
          <a:prstGeom prst="rect">
            <a:avLst/>
          </a:prstGeom>
          <a:noFill/>
          <a:ln w="9525">
            <a:miter lim="800000"/>
            <a:headEnd/>
            <a:tailEnd/>
          </a:ln>
          <a:effectLst/>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002&quot;&gt;&lt;object type=&quot;3&quot; unique_id=&quot;10029&quot;&gt;&lt;property id=&quot;20148&quot; value=&quot;5&quot;/&gt;&lt;property id=&quot;20300&quot; value=&quot;Slide 1&quot;/&gt;&lt;property id=&quot;20307&quot; value=&quot;365&quot;/&gt;&lt;/object&gt;&lt;object type=&quot;3&quot; unique_id=&quot;10030&quot;&gt;&lt;property id=&quot;20148&quot; value=&quot;5&quot;/&gt;&lt;property id=&quot;20300&quot; value=&quot;Slide 2&quot;/&gt;&lt;property id=&quot;20307&quot; value=&quot;258&quot;/&gt;&lt;/object&gt;&lt;object type=&quot;3&quot; unique_id=&quot;10031&quot;&gt;&lt;property id=&quot;20148&quot; value=&quot;5&quot;/&gt;&lt;property id=&quot;20300&quot; value=&quot;Slide 3 - &amp;quot;Introduction&amp;quot;&quot;/&gt;&lt;property id=&quot;20307&quot; value=&quot;366&quot;/&gt;&lt;/object&gt;&lt;object type=&quot;3&quot; unique_id=&quot;10032&quot;&gt;&lt;property id=&quot;20148&quot; value=&quot;5&quot;/&gt;&lt;property id=&quot;20300&quot; value=&quot;Slide 4 - &amp;quot;Demographic Charts—Who Took the Survey?&amp;quot;&quot;/&gt;&lt;property id=&quot;20307&quot; value=&quot;322&quot;/&gt;&lt;/object&gt;&lt;object type=&quot;3&quot; unique_id=&quot;10033&quot;&gt;&lt;property id=&quot;20148&quot; value=&quot;5&quot;/&gt;&lt;property id=&quot;20300&quot; value=&quot;Slide 5&quot;/&gt;&lt;property id=&quot;20307&quot; value=&quot;354&quot;/&gt;&lt;/object&gt;&lt;object type=&quot;3&quot; unique_id=&quot;10034&quot;&gt;&lt;property id=&quot;20148&quot; value=&quot;5&quot;/&gt;&lt;property id=&quot;20300&quot; value=&quot;Slide 6&quot;/&gt;&lt;property id=&quot;20307&quot; value=&quot;369&quot;/&gt;&lt;/object&gt;&lt;object type=&quot;3&quot; unique_id=&quot;10035&quot;&gt;&lt;property id=&quot;20148&quot; value=&quot;5&quot;/&gt;&lt;property id=&quot;20300&quot; value=&quot;Slide 7 - &amp;quot;Willingness to Work At Change&amp;quot;&quot;/&gt;&lt;property id=&quot;20307&quot; value=&quot;368&quot;/&gt;&lt;/object&gt;&lt;object type=&quot;3&quot; unique_id=&quot;10036&quot;&gt;&lt;property id=&quot;20148&quot; value=&quot;5&quot;/&gt;&lt;property id=&quot;20300&quot; value=&quot;Slide 8 - &amp;quot;Willingness to Be Held Accountable&amp;quot;&quot;/&gt;&lt;property id=&quot;20307&quot; value=&quot;370&quot;/&gt;&lt;/object&gt;&lt;object type=&quot;3&quot; unique_id=&quot;10037&quot;&gt;&lt;property id=&quot;20148&quot; value=&quot;5&quot;/&gt;&lt;property id=&quot;20300&quot; value=&quot;Slide 9&quot;/&gt;&lt;property id=&quot;20307&quot; value=&quot;372&quot;/&gt;&lt;/object&gt;&lt;object type=&quot;3&quot; unique_id=&quot;10038&quot;&gt;&lt;property id=&quot;20148&quot; value=&quot;5&quot;/&gt;&lt;property id=&quot;20300&quot; value=&quot;Slide 10 - &amp;quot;Comparison View: High Improving Schools  Combined Positive Values&amp;quot;&quot;/&gt;&lt;property id=&quot;20307&quot; value=&quot;373&quot;/&gt;&lt;/object&gt;&lt;object type=&quot;3&quot; unique_id=&quot;10039&quot;&gt;&lt;property id=&quot;20148&quot; value=&quot;5&quot;/&gt;&lt;property id=&quot;20300&quot; value=&quot;Slide 11&quot;/&gt;&lt;property id=&quot;20307&quot; value=&quot;397&quot;/&gt;&lt;/object&gt;&lt;object type=&quot;3&quot; unique_id=&quot;10040&quot;&gt;&lt;property id=&quot;20148&quot; value=&quot;5&quot;/&gt;&lt;property id=&quot;20300&quot; value=&quot;Slide 12 - &amp;quot;High Levels of Collaboration and Communication&amp;quot;&quot;/&gt;&lt;property id=&quot;20307&quot; value=&quot;374&quot;/&gt;&lt;/object&gt;&lt;object type=&quot;3&quot; unique_id=&quot;10041&quot;&gt;&lt;property id=&quot;20148&quot; value=&quot;5&quot;/&gt;&lt;property id=&quot;20300&quot; value=&quot;Slide 13 - &amp;quot;Clear and Shared Focus&amp;quot;&quot;/&gt;&lt;property id=&quot;20307&quot; value=&quot;375&quot;/&gt;&lt;/object&gt;&lt;object type=&quot;3&quot; unique_id=&quot;10042&quot;&gt;&lt;property id=&quot;20148&quot; value=&quot;5&quot;/&gt;&lt;property id=&quot;20300&quot; value=&quot;Slide 14 - &amp;quot;High Standards and Expectations&amp;quot;&quot;/&gt;&lt;property id=&quot;20307&quot; value=&quot;376&quot;/&gt;&lt;/object&gt;&lt;object type=&quot;3&quot; unique_id=&quot;10043&quot;&gt;&lt;property id=&quot;20148&quot; value=&quot;5&quot;/&gt;&lt;property id=&quot;20300&quot; value=&quot;Slide 15 - &amp;quot;Effective Leadership&amp;quot;&quot;/&gt;&lt;property id=&quot;20307&quot; value=&quot;377&quot;/&gt;&lt;/object&gt;&lt;object type=&quot;3&quot; unique_id=&quot;10044&quot;&gt;&lt;property id=&quot;20148&quot; value=&quot;5&quot;/&gt;&lt;property id=&quot;20300&quot; value=&quot;Slide 16 - &amp;quot;Supportive Learning Environment&amp;quot;&quot;/&gt;&lt;property id=&quot;20307&quot; value=&quot;378&quot;/&gt;&lt;/object&gt;&lt;object type=&quot;3&quot; unique_id=&quot;10045&quot;&gt;&lt;property id=&quot;20148&quot; value=&quot;5&quot;/&gt;&lt;property id=&quot;20300&quot; value=&quot;Slide 17 - &amp;quot;Parent and Community Involvement&amp;quot;&quot;/&gt;&lt;property id=&quot;20307&quot; value=&quot;379&quot;/&gt;&lt;/object&gt;&lt;object type=&quot;3&quot; unique_id=&quot;10046&quot;&gt;&lt;property id=&quot;20148&quot; value=&quot;5&quot;/&gt;&lt;property id=&quot;20300&quot; value=&quot;Slide 18 - &amp;quot;High Quality Curriculum, Instruction, and Assessment&amp;quot;&quot;/&gt;&lt;property id=&quot;20307&quot; value=&quot;380&quot;/&gt;&lt;/object&gt;&lt;object type=&quot;3&quot; unique_id=&quot;10047&quot;&gt;&lt;property id=&quot;20148&quot; value=&quot;5&quot;/&gt;&lt;property id=&quot;20300&quot; value=&quot;Slide 19 - &amp;quot;Observation of Practice&amp;quot;&quot;/&gt;&lt;property id=&quot;20307&quot; value=&quot;381&quot;/&gt;&lt;/object&gt;&lt;object type=&quot;3&quot; unique_id=&quot;10048&quot;&gt;&lt;property id=&quot;20148&quot; value=&quot;5&quot;/&gt;&lt;property id=&quot;20300&quot; value=&quot;Slide 20 - &amp;quot;Frequent Monitoring of Teaching and Learning&amp;quot;&quot;/&gt;&lt;property id=&quot;20307&quot; value=&quot;382&quot;/&gt;&lt;/object&gt;&lt;object type=&quot;3&quot; unique_id=&quot;10049&quot;&gt;&lt;property id=&quot;20148&quot; value=&quot;5&quot;/&gt;&lt;property id=&quot;20300&quot; value=&quot;Slide 21 - &amp;quot;Observation of Practice&amp;quot;&quot;/&gt;&lt;property id=&quot;20307&quot; value=&quot;383&quot;/&gt;&lt;/object&gt;&lt;object type=&quot;3&quot; unique_id=&quot;10050&quot;&gt;&lt;property id=&quot;20148&quot; value=&quot;5&quot;/&gt;&lt;property id=&quot;20300&quot; value=&quot;Slide 22 - &amp;quot;Focused Professional Development&amp;quot;&quot;/&gt;&lt;property id=&quot;20307&quot; value=&quot;384&quot;/&gt;&lt;/object&gt;&lt;object type=&quot;3&quot; unique_id=&quot;10051&quot;&gt;&lt;property id=&quot;20148&quot; value=&quot;5&quot;/&gt;&lt;property id=&quot;20300&quot; value=&quot;Slide 23 - &amp;quot;Cultural Responsiveness&amp;quot;&quot;/&gt;&lt;property id=&quot;20307&quot; value=&quot;385&quot;/&gt;&lt;/object&gt;&lt;object type=&quot;3&quot; unique_id=&quot;10052&quot;&gt;&lt;property id=&quot;20148&quot; value=&quot;5&quot;/&gt;&lt;property id=&quot;20300&quot; value=&quot;Slide 24 - &amp;quot;District Support for Improvement&amp;quot;&quot;/&gt;&lt;property id=&quot;20307&quot; value=&quot;386&quot;/&gt;&lt;/object&gt;&lt;object type=&quot;3&quot; unique_id=&quot;10053&quot;&gt;&lt;property id=&quot;20148&quot; value=&quot;5&quot;/&gt;&lt;property id=&quot;20300&quot; value=&quot;Slide 25 - &amp;quot;Increasing Capacity for Improvement&amp;quot;&quot;/&gt;&lt;property id=&quot;20307&quot; value=&quot;387&quot;/&gt;&lt;/object&gt;&lt;object type=&quot;3&quot; unique_id=&quot;10054&quot;&gt;&lt;property id=&quot;20148&quot; value=&quot;5&quot;/&gt;&lt;property id=&quot;20300&quot; value=&quot;Slide 26&quot;/&gt;&lt;property id=&quot;20307&quot; value=&quot;388&quot;/&gt;&lt;/object&gt;&lt;object type=&quot;3&quot; unique_id=&quot;10055&quot;&gt;&lt;property id=&quot;20148&quot; value=&quot;5&quot;/&gt;&lt;property id=&quot;20300&quot; value=&quot;Slide 27&quot;/&gt;&lt;property id=&quot;20307&quot; value=&quot;389&quot;/&gt;&lt;/object&gt;&lt;object type=&quot;3&quot; unique_id=&quot;10056&quot;&gt;&lt;property id=&quot;20148&quot; value=&quot;5&quot;/&gt;&lt;property id=&quot;20300&quot; value=&quot;Slide 28&quot;/&gt;&lt;property id=&quot;20307&quot; value=&quot;390&quot;/&gt;&lt;/object&gt;&lt;object type=&quot;3&quot; unique_id=&quot;10057&quot;&gt;&lt;property id=&quot;20148&quot; value=&quot;5&quot;/&gt;&lt;property id=&quot;20300&quot; value=&quot;Slide 29&quot;/&gt;&lt;property id=&quot;20307&quot; value=&quot;391&quot;/&gt;&lt;/object&gt;&lt;object type=&quot;3&quot; unique_id=&quot;10058&quot;&gt;&lt;property id=&quot;20148&quot; value=&quot;5&quot;/&gt;&lt;property id=&quot;20300&quot; value=&quot;Slide 30&quot;/&gt;&lt;property id=&quot;20307&quot; value=&quot;392&quot;/&gt;&lt;/object&gt;&lt;object type=&quot;3&quot; unique_id=&quot;10059&quot;&gt;&lt;property id=&quot;20148&quot; value=&quot;5&quot;/&gt;&lt;property id=&quot;20300&quot; value=&quot;Slide 31&quot;/&gt;&lt;property id=&quot;20307&quot; value=&quot;393&quot;/&gt;&lt;/object&gt;&lt;object type=&quot;3&quot; unique_id=&quot;10060&quot;&gt;&lt;property id=&quot;20148&quot; value=&quot;5&quot;/&gt;&lt;property id=&quot;20300&quot; value=&quot;Slide 32&quot;/&gt;&lt;property id=&quot;20307&quot; value=&quot;394&quot;/&gt;&lt;/object&gt;&lt;object type=&quot;3&quot; unique_id=&quot;10061&quot;&gt;&lt;property id=&quot;20148&quot; value=&quot;5&quot;/&gt;&lt;property id=&quot;20300&quot; value=&quot;Slide 33&quot;/&gt;&lt;property id=&quot;20307&quot; value=&quot;395&quot;/&gt;&lt;/object&gt;&lt;object type=&quot;3&quot; unique_id=&quot;10062&quot;&gt;&lt;property id=&quot;20148&quot; value=&quot;5&quot;/&gt;&lt;property id=&quot;20300&quot; value=&quot;Slide 34&quot;/&gt;&lt;property id=&quot;20307&quot; value=&quot;396&quot;/&gt;&lt;/object&gt;&lt;/object&gt;&lt;object type=&quot;8&quot; unique_id=&quot;10028&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2973</TotalTime>
  <Words>1471</Words>
  <Application>Microsoft Office PowerPoint</Application>
  <PresentationFormat>Custom</PresentationFormat>
  <Paragraphs>166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Acknowledgements</vt:lpstr>
      <vt:lpstr>Research Framework</vt:lpstr>
      <vt:lpstr>Demographic Charts—Who Took the Survey?</vt:lpstr>
      <vt:lpstr>Summary View: Collaboration Time Survey</vt:lpstr>
      <vt:lpstr>Summary View: Collaboration Time Survey Mean Score</vt:lpstr>
      <vt:lpstr>Focus on Collaboration</vt:lpstr>
      <vt:lpstr>Focus on Learning</vt:lpstr>
      <vt:lpstr>Focus on Results</vt:lpstr>
      <vt:lpstr>Supplemental Graphs</vt:lpstr>
      <vt:lpstr>Focus on Collaboration: Subscale Results Professional Responsibilities – Participating in a Professional Community</vt:lpstr>
      <vt:lpstr>Focus on Collaboration: Subscale Results Professional Practice – Growing and Developing a Professional Community</vt:lpstr>
      <vt:lpstr>Focus on Collaboration: Subscale Results Professional Responsibilities – Showing Professionalism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Center for Educational Effectiveness, Inc.</dc:creator>
  <cp:lastModifiedBy>Sarah Smolar</cp:lastModifiedBy>
  <cp:revision>434</cp:revision>
  <dcterms:created xsi:type="dcterms:W3CDTF">2011-01-31T21:38:59Z</dcterms:created>
  <dcterms:modified xsi:type="dcterms:W3CDTF">2016-06-15T21:13:19Z</dcterms:modified>
</cp:coreProperties>
</file>